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2" r:id="rId1"/>
  </p:sldMasterIdLst>
  <p:notesMasterIdLst>
    <p:notesMasterId r:id="rId89"/>
  </p:notesMasterIdLst>
  <p:sldIdLst>
    <p:sldId id="362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361" r:id="rId22"/>
    <p:sldId id="279" r:id="rId23"/>
    <p:sldId id="280" r:id="rId24"/>
    <p:sldId id="281" r:id="rId25"/>
    <p:sldId id="36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9" r:id="rId53"/>
    <p:sldId id="310" r:id="rId54"/>
    <p:sldId id="311" r:id="rId55"/>
    <p:sldId id="312" r:id="rId56"/>
    <p:sldId id="313" r:id="rId57"/>
    <p:sldId id="314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336" r:id="rId77"/>
    <p:sldId id="337" r:id="rId78"/>
    <p:sldId id="338" r:id="rId79"/>
    <p:sldId id="339" r:id="rId80"/>
    <p:sldId id="340" r:id="rId81"/>
    <p:sldId id="341" r:id="rId82"/>
    <p:sldId id="342" r:id="rId83"/>
    <p:sldId id="343" r:id="rId84"/>
    <p:sldId id="344" r:id="rId85"/>
    <p:sldId id="345" r:id="rId86"/>
    <p:sldId id="346" r:id="rId87"/>
    <p:sldId id="347" r:id="rId8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44" autoAdjust="0"/>
    <p:restoredTop sz="94650"/>
  </p:normalViewPr>
  <p:slideViewPr>
    <p:cSldViewPr snapToGrid="0" snapToObjects="1">
      <p:cViewPr>
        <p:scale>
          <a:sx n="80" d="100"/>
          <a:sy n="80" d="100"/>
        </p:scale>
        <p:origin x="-42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01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82F94C-E730-6444-88E5-735ADE5D88EE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EC394-0331-254E-ACB6-5A43EDC38E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600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EC394-0331-254E-ACB6-5A43EDC38ED5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923F103-BC34-4FE4-A40E-EDDEECFDA5D0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61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ое 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5272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1582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7826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25446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766003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68758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305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674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36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16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63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77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889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85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700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ru-RU" smtClean="0"/>
              <a:t>Чтобы добавить рисунок, перетащите его на заполнитель или щелкните значок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85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BE451C3-0FF4-47C4-B829-773ADF60F88C}" type="datetimeFigureOut">
              <a:rPr lang="en-US" smtClean="0"/>
              <a:pPr/>
              <a:t>4/19/2016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6891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  <p:sldLayoutId id="214748391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772" y="2041451"/>
            <a:ext cx="812327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Окружной научно-практический семинар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«Организация и проведение предварительных, периодических, внеочередных медицинских осмотров и экспертизы профессиональной пригодности лиц, работающих во вредных и (или) опасных условиях труда»</a:t>
            </a:r>
            <a:endParaRPr lang="ru-RU" sz="32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600364" y="692727"/>
            <a:ext cx="3343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8" name="Изображение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32" y="125347"/>
            <a:ext cx="4258425" cy="124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90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089" y="550429"/>
            <a:ext cx="866553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C3300"/>
                </a:solidFill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Производственно обусловленная заболеваемость </a:t>
            </a:r>
            <a:r>
              <a:rPr lang="ru-RU" sz="3200" b="1" dirty="0" smtClean="0">
                <a:cs typeface="Times New Roman" pitchFamily="18" charset="0"/>
              </a:rPr>
              <a:t>– это заболеваемость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общими заболеваниями </a:t>
            </a:r>
            <a:r>
              <a:rPr lang="ru-RU" sz="3200" b="1" dirty="0" smtClean="0">
                <a:cs typeface="Times New Roman" pitchFamily="18" charset="0"/>
              </a:rPr>
              <a:t>различной этиологии,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имеющая тенденцию к повышению числа случаев по мере увеличения стажа работы во вредных и (или) опасных условиях труда и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превышающая таковую в группах, </a:t>
            </a:r>
          </a:p>
          <a:p>
            <a:pPr>
              <a:buClr>
                <a:srgbClr val="FF0000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не контактирующих с вредными факторами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1219" y="520122"/>
            <a:ext cx="7961746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Производственно обусловленные заболевания </a:t>
            </a:r>
            <a:r>
              <a:rPr lang="ru-RU" sz="3200" b="1" dirty="0" smtClean="0">
                <a:cs typeface="Times New Roman" pitchFamily="18" charset="0"/>
              </a:rPr>
              <a:t>– это группа болезней полиэтиологических по своей природе, в возникновении которых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производственные факторы вносят определенный, а часто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существенный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  вклад.</a:t>
            </a:r>
            <a:endParaRPr lang="ru-RU" sz="3200" dirty="0">
              <a:solidFill>
                <a:srgbClr val="FFC000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857" y="538018"/>
            <a:ext cx="809105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D60093"/>
              </a:buClr>
              <a:buFont typeface="Wingdings" pitchFamily="2" charset="2"/>
              <a:buNone/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Производственно обусловленные заболевания:</a:t>
            </a:r>
            <a:r>
              <a:rPr lang="ru-RU" sz="3200" b="1" dirty="0" smtClean="0">
                <a:cs typeface="Times New Roman" pitchFamily="18" charset="0"/>
              </a:rPr>
              <a:t/>
            </a:r>
            <a:br>
              <a:rPr lang="ru-RU" sz="3200" b="1" dirty="0" smtClean="0">
                <a:cs typeface="Times New Roman" pitchFamily="18" charset="0"/>
              </a:rPr>
            </a:br>
            <a:endParaRPr lang="ru-RU" sz="3200" b="1" dirty="0" smtClean="0"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dirty="0" smtClean="0">
                <a:cs typeface="Times New Roman" pitchFamily="18" charset="0"/>
              </a:rPr>
              <a:t>  </a:t>
            </a:r>
            <a:r>
              <a:rPr lang="ru-RU" sz="3200" b="1" dirty="0" smtClean="0">
                <a:cs typeface="Times New Roman" pitchFamily="18" charset="0"/>
              </a:rPr>
              <a:t>гипертоническая болезнь,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ишемическая болезнь сердца,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острый инфаркт миокарда,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острое нарушение мозгового кровообращения,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эндокринные заболевания,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857" y="542060"/>
            <a:ext cx="81926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патология желудочно-кишечного тракта,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патология опорно-двигательного аппарата, 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периферической нервной системы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и другие заболевания, которые наносят непоправимый ущерб здоровью водителей.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309" y="540904"/>
            <a:ext cx="8146473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rgbClr val="D60093"/>
              </a:buClr>
            </a:pPr>
            <a:r>
              <a:rPr lang="ru-RU" dirty="0" smtClean="0"/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Профессиональные заболевания водителей:</a:t>
            </a:r>
            <a:endParaRPr lang="ru-RU" sz="36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Нейросенсорная тугоухость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Вибрационная болезнь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Тепловые и солнечные удары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Холодовые поражения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Вегетосенсорная полинейропатия</a:t>
            </a:r>
            <a:r>
              <a:rPr lang="en-US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верхних и нижних  конечностей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Пневмокониозы и пылевые бронхиты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248" y="538884"/>
            <a:ext cx="828501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buClr>
                <a:srgbClr val="FFC000"/>
              </a:buClr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Профессиональные заболевания водителей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:</a:t>
            </a:r>
            <a:endParaRPr lang="ru-RU" sz="32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Дерматиты и фолликулиты</a:t>
            </a:r>
          </a:p>
          <a:p>
            <a:pPr>
              <a:lnSpc>
                <a:spcPct val="90000"/>
              </a:lnSpc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Острые и хронические интоксикации</a:t>
            </a:r>
            <a:r>
              <a:rPr lang="en-US" sz="3200" b="1" dirty="0" smtClean="0">
                <a:cs typeface="Times New Roman" pitchFamily="18" charset="0"/>
              </a:rPr>
              <a:t> (</a:t>
            </a:r>
            <a:r>
              <a:rPr lang="ru-RU" sz="3200" b="1" dirty="0" smtClean="0">
                <a:cs typeface="Times New Roman" pitchFamily="18" charset="0"/>
              </a:rPr>
              <a:t>бензином, оксидом углерода, тетраэтилсвинцом, органическими растворителями и пр.</a:t>
            </a:r>
            <a:r>
              <a:rPr lang="en-US" sz="3200" b="1" dirty="0" smtClean="0">
                <a:cs typeface="Times New Roman" pitchFamily="18" charset="0"/>
              </a:rPr>
              <a:t>)</a:t>
            </a:r>
            <a:endParaRPr lang="ru-RU" sz="3200" b="1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Радикулопатии</a:t>
            </a:r>
          </a:p>
          <a:p>
            <a:pPr>
              <a:lnSpc>
                <a:spcPct val="90000"/>
              </a:lnSpc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Заболевания опорно-двигательного аппарата </a:t>
            </a:r>
          </a:p>
          <a:p>
            <a:pPr>
              <a:lnSpc>
                <a:spcPct val="90000"/>
              </a:lnSpc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Онкологические заболевания и др.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814" y="191386"/>
            <a:ext cx="8516679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cs typeface="Times New Roman" pitchFamily="18" charset="0"/>
              </a:rPr>
              <a:t>Приказ Минздравсоцразвития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12.04.2011 г. № 302н </a:t>
            </a:r>
          </a:p>
          <a:p>
            <a:pPr algn="ctr"/>
            <a:r>
              <a:rPr lang="ru-RU" sz="2800" b="1" dirty="0" smtClean="0">
                <a:cs typeface="Times New Roman" pitchFamily="18" charset="0"/>
              </a:rPr>
              <a:t>«Об утверждении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перечней вредных </a:t>
            </a:r>
            <a:r>
              <a:rPr lang="ru-RU" sz="2800" b="1" dirty="0" smtClean="0">
                <a:cs typeface="Times New Roman" pitchFamily="18" charset="0"/>
              </a:rPr>
              <a:t>и (или) опасных производственных факторов и 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работ, </a:t>
            </a:r>
            <a:r>
              <a:rPr lang="ru-RU" sz="2800" b="1" dirty="0" smtClean="0">
                <a:cs typeface="Times New Roman" pitchFamily="18" charset="0"/>
              </a:rPr>
              <a:t>при выполнении которых проводятся предварительные и периодические медицинские осмотры (обследования), и 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Порядка проведения </a:t>
            </a:r>
            <a:r>
              <a:rPr lang="ru-RU" sz="2800" b="1" dirty="0" smtClean="0">
                <a:cs typeface="Times New Roman" pitchFamily="18" charset="0"/>
              </a:rPr>
              <a:t>предварительных и периодических медицинских осмотров (обследований) работников, занятых на тяжелых работах и на работах с вредными и (или) опасными условиями труда»</a:t>
            </a:r>
          </a:p>
          <a:p>
            <a:pPr algn="ctr"/>
            <a:r>
              <a:rPr lang="ru-RU" sz="2800" b="1" dirty="0" smtClean="0">
                <a:cs typeface="Times New Roman" pitchFamily="18" charset="0"/>
              </a:rPr>
              <a:t>Зарегистрирован в Минюсте 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21 октября 2011, № 22111</a:t>
            </a:r>
            <a:endParaRPr lang="ru-RU" sz="3200" dirty="0" smtClean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670" y="255181"/>
            <a:ext cx="819362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cs typeface="Times New Roman" pitchFamily="18" charset="0"/>
              </a:rPr>
              <a:t>Приказ МЗ РФ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5 декабря 2014 г. N 801н </a:t>
            </a:r>
          </a:p>
          <a:p>
            <a:pPr algn="ctr"/>
            <a:r>
              <a:rPr lang="ru-RU" sz="2800" b="1" dirty="0" smtClean="0">
                <a:cs typeface="Times New Roman" pitchFamily="18" charset="0"/>
              </a:rPr>
              <a:t>"О внесении изменений в приложения N 1 и N 2 к приказу Министерства здравоохранения и социального развития Российской Федерации от 12 апреля 2011 г. N 302н "Об утверждении перечней вредных и (или) опасных производственных факторов и работ, при выполнении которых проводятся обязательные предварительные и периодические медицинские осмотры …".</a:t>
            </a:r>
          </a:p>
          <a:p>
            <a:pPr algn="ctr"/>
            <a:r>
              <a:rPr lang="ru-RU" sz="2800" b="1" dirty="0" smtClean="0">
                <a:cs typeface="Times New Roman" pitchFamily="18" charset="0"/>
              </a:rPr>
              <a:t>Зарегистрировано в Минюсте РФ 3 февраля 2015 г. N 35848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Вступил в силу 16 февраля 2015 г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9527" y="517236"/>
            <a:ext cx="8220364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 Российской Федерации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28 декабря 2013 г. N 437-ФЗ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внесении изменений в Федеральный закон "О безопасности дорожного движения" и Кодекс Российской Федерации об административных правонарушениях по вопросам медицинского обеспечения безопасности дорожного движения«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Вступил в силу 31.03.2014 г</a:t>
            </a:r>
            <a:r>
              <a:rPr lang="ru-RU" sz="3200" b="1" dirty="0" smtClean="0">
                <a:cs typeface="Times New Roman" pitchFamily="18" charset="0"/>
              </a:rPr>
              <a:t>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7309" y="434109"/>
            <a:ext cx="819265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 РФ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7 мая 2013 г. N 92-ФЗ г.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внесении изменений в Федеральный закон "О безопасности дорожного движения" и Кодекс Российской Федерации об административных правонарушениях"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3049" y="363968"/>
            <a:ext cx="793627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cs typeface="Times New Roman" pitchFamily="18" charset="0"/>
              </a:rPr>
              <a:t>Медицинские освидетельствования водителей на наличие медицинских противопоказаний к управлению транспортным средством: новое в законодательстве </a:t>
            </a:r>
            <a:endParaRPr lang="ru-RU" sz="4000" b="1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7309" y="5050235"/>
            <a:ext cx="79340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Доцент, канд. мед. наук</a:t>
            </a:r>
          </a:p>
          <a:p>
            <a:pPr algn="ctr"/>
            <a:r>
              <a:rPr lang="ru-RU" sz="4000" b="1" dirty="0" smtClean="0">
                <a:cs typeface="Times New Roman" pitchFamily="18" charset="0"/>
              </a:rPr>
              <a:t>Петрук Юлия Александровна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8836" y="517236"/>
            <a:ext cx="806334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Постановление Правительства РФ от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29.12.2014 N 1604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перечнях медицинских противопоказаний, медицинских показаний и медицинских ограничений к управлению транспортным средством»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Вступило в силу 12.01.2015 г.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749" y="559760"/>
            <a:ext cx="78042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РОССИЙСКОЙ ФЕДЕРАЦИИ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от 13 июля 2015 года N 230-ФЗ</a:t>
            </a:r>
            <a:endParaRPr lang="ru-RU" sz="32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«О ВНЕСЕНИИ ИЗМЕНЕНИЙ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В ОТДЕЛЬНЫЕ ЗАКОНОДАТЕЛЬНЫЕ АКТЫ РОССИЙСКОЙ ФЕДЕРАЦИИ»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Вступил  в силу:24 июля 2015 г.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712" y="532534"/>
            <a:ext cx="8665535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 Минздрав России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15.06.2015 г. № 344Н </a:t>
            </a:r>
            <a:endParaRPr lang="ru-RU" sz="36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  проведении обязательного медицинского освидетельствования водителей транспортных средств (кандидатов в  водители транспортных средств» 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 регистрации в Минюсте </a:t>
            </a:r>
          </a:p>
          <a:p>
            <a:pPr algn="ctr"/>
            <a:r>
              <a:rPr lang="ru-RU" sz="3600" b="1" dirty="0" smtClean="0">
                <a:cs typeface="Times New Roman" pitchFamily="18" charset="0"/>
              </a:rPr>
              <a:t>14.08.2015 г.,18.09.2015 г. 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22.12.2015  г.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0291" y="552451"/>
            <a:ext cx="820189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cs typeface="Times New Roman" pitchFamily="18" charset="0"/>
              </a:rPr>
              <a:t>ПРИКАЗ  МЗ РФ</a:t>
            </a:r>
            <a:endParaRPr lang="ru-RU" sz="20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от 15 июня 2015 г. N 342н</a:t>
            </a:r>
            <a:endParaRPr lang="ru-RU" sz="32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cs typeface="Times New Roman" pitchFamily="18" charset="0"/>
              </a:rPr>
              <a:t>ОБ УТВЕРЖДЕНИИ ПОРЯДКА</a:t>
            </a:r>
            <a:endParaRPr lang="ru-RU" sz="2000" dirty="0" smtClean="0"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cs typeface="Times New Roman" pitchFamily="18" charset="0"/>
              </a:rPr>
              <a:t>НАПРАВЛЕНИЯ НА</a:t>
            </a:r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 ВНЕОЧЕРЕДНОЕ </a:t>
            </a:r>
            <a:r>
              <a:rPr lang="ru-RU" sz="2000" b="1" dirty="0" smtClean="0">
                <a:cs typeface="Times New Roman" pitchFamily="18" charset="0"/>
              </a:rPr>
              <a:t>ОБЯЗАТЕЛЬНОЕ МЕДИЦИНСКОЕ ОСВИДЕТЕЛЬСТВОВАНИЕ ВОДИТЕЛЕЙ ТРАНСПОРТНЫХ СРЕДСТВ, А ТАКЖЕ ПОРЯДКА ПРИОСТАНОВЛЕНИЯ ДЕЙСТВИЯ И АННУЛИРОВАНИЯ  МЕДИЦИНСКОГО ЗАКЛЮЧЕНИЯ О НАЛИЧИИ (ОБ ОТСУТСТВИИ) У ВОДИТЕЛЕЙ ТРАНСПОРТНЫХ СРЕДСТВ (КАНДИДАТОВ  ВОДИТЕЛИ ТРАНСПОРТНЫХ СРЕДСТВ) МЕДИЦИНСКИХ ПРОТИВОПОКАЗАНИЙ, МЕДИЦИНСКИХ ПОКАЗАНИЙ ИЛИ  МЕДИЦИНСКИХ ОГРАНИЧЕНИЙ К УПРАВЛЕНИЮ ТРАНСПОРТНЫМИ СРЕДСТВАМИ</a:t>
            </a:r>
            <a:endParaRPr lang="ru-RU" sz="2000" dirty="0" smtClean="0"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cs typeface="Times New Roman" pitchFamily="18" charset="0"/>
              </a:rPr>
              <a:t>Зарегистрирован в Минюсте 15 .10. 2015 г. N 39324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Начало действия документа - 30.10.2015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691" y="526473"/>
            <a:ext cx="821112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cs typeface="Times New Roman" pitchFamily="18" charset="0"/>
              </a:rPr>
              <a:t>МИНИСТЕРСТВО ЗДРАВООХРАНЕНИЯ И СОЦИАЛЬНОГО РАЗВИТИЯ РФ</a:t>
            </a: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 ПРИКАЗ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              от 17 февраля 2012 г. N 139н</a:t>
            </a: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 ОБ УТВЕРЖДЕНИИ МЕТОДИКИ ОПРЕДЕЛЕНИЯ РАЗМЕРА ПЛАТЫ ЗА ОКАЗАНИЕ НЕОБХОДИМОЙ И ОБЯЗАТЕЛЬНОЙ УСЛУГИ ПО МЕДИЦИНСКОМУ ОСВИДЕТЕЛЬСТВОВАНИЮ</a:t>
            </a: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С ВЫДАЧЕЙ СПРАВКИ В ЦЕЛЯХ ПРЕДОСТАВЛЕНИЯ ГОСУДАРСТВЕННЫХ УСЛУГ ФЕДЕРАЛЬНЫМИ ОРГАНАМИ ИСПОЛНИТЕЛЬНОЙ ВЛАСТИ И ПРЕДЕЛЬНЫХ РАЗМЕРОВ ПЛАТЫ ЗА ЕЕ ОКАЗАНИЕ</a:t>
            </a:r>
            <a:endParaRPr lang="ru-RU" sz="24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536" y="531628"/>
            <a:ext cx="809137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профилактические приемы врачей: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терапевта - 209,79 руб.;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оториноларинголога - 170,67 руб.;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хирурга – 210,65 руб.;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офтальмолога - 324,80 руб.;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психиатра - 223,69 руб.;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психиатра-нарколога - 216,86 руб.;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невролога - 300,78 руб.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4109" y="406400"/>
            <a:ext cx="8377382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Министерства здравоохранения и социального развития РФ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28 сентября 2010 г. N 831н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"Об утверждении единого образца </a:t>
            </a:r>
            <a:r>
              <a:rPr lang="ru-RU" sz="3600" b="1" u="sng" dirty="0" smtClean="0">
                <a:solidFill>
                  <a:srgbClr val="FF99FF"/>
                </a:solidFill>
                <a:cs typeface="Times New Roman" pitchFamily="18" charset="0"/>
              </a:rPr>
              <a:t>Медицинской справки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 допуске к управлению транспортными средствами"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Зарегистрирован в Минюсте РФ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21 октября 2010 г.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Вступил в силу: 7 ноября 2010 г.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1127" y="508000"/>
            <a:ext cx="81095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Минздравсоцразвития России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27 апреля 2012 г. N 417н 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"Об утверждении перечня профессиональных заболеваний"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Зарегистрировано в Минюсте России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15 мая 2012 г. N 24168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7525" y="584489"/>
            <a:ext cx="82388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Министерства здравоохранения Российской Федерации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15 декабря 2014 г. № 834н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«Об утверждении унифицированных форм медицинской документации, используемых в медицинских организациях, оказывающих медицинскую помощь в амбулаторных условиях, и порядков по их заполнению».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Зарегистрирован в Минюсте России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20.02.2015 N 36160.</a:t>
            </a:r>
            <a:endParaRPr lang="ru-RU" sz="3200" dirty="0" smtClean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6688" y="595423"/>
            <a:ext cx="8016949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 РФ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21 ноября 2011 г. № 323-ФЗ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«Об основах охраны здоровья граждан в Российской Федерации»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Ст. 24, 46, 63, 65  и др.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119" y="555551"/>
            <a:ext cx="807011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Особенность транспортной отрасли:</a:t>
            </a:r>
          </a:p>
          <a:p>
            <a:pPr algn="ctr"/>
            <a:endParaRPr lang="ru-RU" sz="3600" b="1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Стратегическое значения для государства: </a:t>
            </a:r>
          </a:p>
          <a:p>
            <a:pPr>
              <a:buClr>
                <a:srgbClr val="FFC000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(без транспорта  невозможно  функционирование  всех других областей экономики),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Межтерриториальный и   межнациональный  характер деятельности,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3631" y="540931"/>
            <a:ext cx="899514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Ст. 65 ФЗ № 323-ФЗ. </a:t>
            </a:r>
          </a:p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Медицинское освидетельствование</a:t>
            </a:r>
            <a:endParaRPr lang="ru-RU" sz="3600" dirty="0" smtClean="0">
              <a:solidFill>
                <a:srgbClr val="FFC000"/>
              </a:solidFill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     1. </a:t>
            </a:r>
            <a:r>
              <a:rPr lang="ru-RU" sz="3200" b="1" dirty="0" smtClean="0">
                <a:cs typeface="Times New Roman" pitchFamily="18" charset="0"/>
              </a:rPr>
              <a:t>Медицинское освидетельствование лица представляет собой совокупность методов медицинского осмотра и медицинских исследований, направленных на подтверждение такого состояния здоровья человека, которое влечет за собой наступление </a:t>
            </a:r>
            <a:r>
              <a:rPr lang="ru-RU" sz="3600" b="1" u="sng" dirty="0" smtClean="0">
                <a:solidFill>
                  <a:srgbClr val="FF99FF"/>
                </a:solidFill>
                <a:cs typeface="Times New Roman" pitchFamily="18" charset="0"/>
              </a:rPr>
              <a:t>юридически значимых последствий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903" y="517894"/>
            <a:ext cx="811264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2.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 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Видами медицинского освидетельствования являются:</a:t>
            </a:r>
          </a:p>
          <a:p>
            <a:r>
              <a:rPr lang="ru-RU" sz="2800" b="1" dirty="0" smtClean="0">
                <a:solidFill>
                  <a:srgbClr val="FFC000"/>
                </a:solidFill>
                <a:cs typeface="Times New Roman" pitchFamily="18" charset="0"/>
              </a:rPr>
              <a:t>1) </a:t>
            </a:r>
            <a:r>
              <a:rPr lang="ru-RU" sz="2800" b="1" dirty="0" smtClean="0">
                <a:cs typeface="Times New Roman" pitchFamily="18" charset="0"/>
              </a:rPr>
              <a:t>освидетельствование на состояние опьянения (алкогольного, наркотического или иного токсического);</a:t>
            </a:r>
          </a:p>
          <a:p>
            <a:r>
              <a:rPr lang="ru-RU" sz="2800" b="1" dirty="0" smtClean="0">
                <a:solidFill>
                  <a:srgbClr val="FFC000"/>
                </a:solidFill>
                <a:cs typeface="Times New Roman" pitchFamily="18" charset="0"/>
              </a:rPr>
              <a:t>2) </a:t>
            </a:r>
            <a:r>
              <a:rPr lang="ru-RU" sz="2800" b="1" dirty="0" smtClean="0">
                <a:cs typeface="Times New Roman" pitchFamily="18" charset="0"/>
              </a:rPr>
              <a:t>психиатрическое освидетельствование;</a:t>
            </a:r>
          </a:p>
          <a:p>
            <a:r>
              <a:rPr lang="ru-RU" sz="2800" b="1" dirty="0" smtClean="0">
                <a:solidFill>
                  <a:srgbClr val="FFC000"/>
                </a:solidFill>
                <a:cs typeface="Times New Roman" pitchFamily="18" charset="0"/>
              </a:rPr>
              <a:t>3) </a:t>
            </a:r>
            <a:r>
              <a:rPr lang="ru-RU" sz="2800" b="1" dirty="0" smtClean="0">
                <a:cs typeface="Times New Roman" pitchFamily="18" charset="0"/>
              </a:rPr>
              <a:t>освидетельствование на наличие медицинских противопоказаний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 к управлению транспортным средством;</a:t>
            </a:r>
          </a:p>
          <a:p>
            <a:r>
              <a:rPr lang="ru-RU" sz="2800" b="1" dirty="0" smtClean="0">
                <a:solidFill>
                  <a:srgbClr val="FFC000"/>
                </a:solidFill>
                <a:cs typeface="Times New Roman" pitchFamily="18" charset="0"/>
              </a:rPr>
              <a:t>4) </a:t>
            </a:r>
            <a:r>
              <a:rPr lang="ru-RU" sz="2800" b="1" dirty="0" smtClean="0">
                <a:cs typeface="Times New Roman" pitchFamily="18" charset="0"/>
              </a:rPr>
              <a:t>освидетельствование на наличие медицинских противопоказаний к владению оружием и др.</a:t>
            </a: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815" y="464288"/>
            <a:ext cx="8686800" cy="6075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Трудовой кодекс РФ</a:t>
            </a:r>
          </a:p>
          <a:p>
            <a:pPr algn="ctr">
              <a:lnSpc>
                <a:spcPct val="90000"/>
              </a:lnSpc>
            </a:pP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30 декабря 2001 г. N 197-ФЗ</a:t>
            </a:r>
          </a:p>
          <a:p>
            <a:pPr algn="ctr">
              <a:lnSpc>
                <a:spcPct val="90000"/>
              </a:lnSpc>
            </a:pPr>
            <a:r>
              <a:rPr lang="ru-RU" sz="3200" b="1" dirty="0" smtClean="0">
                <a:cs typeface="Times New Roman" pitchFamily="18" charset="0"/>
              </a:rPr>
              <a:t>(извлечение)</a:t>
            </a:r>
          </a:p>
          <a:p>
            <a:pPr algn="ctr">
              <a:lnSpc>
                <a:spcPct val="90000"/>
              </a:lnSpc>
            </a:pPr>
            <a:r>
              <a:rPr kumimoji="1"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Ст.</a:t>
            </a:r>
            <a:r>
              <a:rPr kumimoji="1" lang="en-US" sz="3600" b="1" dirty="0" smtClean="0">
                <a:solidFill>
                  <a:srgbClr val="FFFF00"/>
                </a:solidFill>
                <a:cs typeface="Times New Roman" pitchFamily="18" charset="0"/>
              </a:rPr>
              <a:t> 213</a:t>
            </a:r>
            <a:r>
              <a:rPr kumimoji="1"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Медицинские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осмотры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некоторых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категорий</a:t>
            </a:r>
            <a:r>
              <a:rPr kumimoji="1" lang="en-US" sz="3600" b="1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  <a:r>
              <a:rPr kumimoji="1" lang="en-US" sz="3600" b="1" dirty="0" err="1" smtClean="0">
                <a:solidFill>
                  <a:srgbClr val="FF99FF"/>
                </a:solidFill>
                <a:cs typeface="Times New Roman" pitchFamily="18" charset="0"/>
              </a:rPr>
              <a:t>работников</a:t>
            </a:r>
            <a:endParaRPr kumimoji="1" lang="en-US" sz="3600" b="1" dirty="0" smtClean="0">
              <a:solidFill>
                <a:srgbClr val="FF99FF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kumimoji="1" lang="ru-RU" sz="3200" b="1" dirty="0" smtClean="0">
                <a:cs typeface="Times New Roman" pitchFamily="18" charset="0"/>
              </a:rPr>
              <a:t>     </a:t>
            </a:r>
            <a:r>
              <a:rPr kumimoji="1" lang="en-US" sz="3200" b="1" dirty="0" err="1" smtClean="0">
                <a:cs typeface="Times New Roman" pitchFamily="18" charset="0"/>
              </a:rPr>
              <a:t>Работники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занятые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на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тяжелых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работах</a:t>
            </a:r>
            <a:r>
              <a:rPr kumimoji="1" lang="en-US" sz="3200" b="1" dirty="0" smtClean="0">
                <a:cs typeface="Times New Roman" pitchFamily="18" charset="0"/>
              </a:rPr>
              <a:t> и </a:t>
            </a:r>
            <a:r>
              <a:rPr kumimoji="1" lang="en-US" sz="3200" b="1" dirty="0" err="1" smtClean="0">
                <a:cs typeface="Times New Roman" pitchFamily="18" charset="0"/>
              </a:rPr>
              <a:t>на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работах</a:t>
            </a:r>
            <a:r>
              <a:rPr kumimoji="1" lang="en-US" sz="3200" b="1" dirty="0" smtClean="0">
                <a:cs typeface="Times New Roman" pitchFamily="18" charset="0"/>
              </a:rPr>
              <a:t> с </a:t>
            </a:r>
            <a:r>
              <a:rPr kumimoji="1" lang="en-US" sz="3200" b="1" dirty="0" err="1" smtClean="0">
                <a:cs typeface="Times New Roman" pitchFamily="18" charset="0"/>
              </a:rPr>
              <a:t>вредными</a:t>
            </a:r>
            <a:r>
              <a:rPr kumimoji="1" lang="en-US" sz="3200" b="1" dirty="0" smtClean="0">
                <a:cs typeface="Times New Roman" pitchFamily="18" charset="0"/>
              </a:rPr>
              <a:t> и (</a:t>
            </a:r>
            <a:r>
              <a:rPr kumimoji="1" lang="en-US" sz="3200" b="1" dirty="0" err="1" smtClean="0">
                <a:cs typeface="Times New Roman" pitchFamily="18" charset="0"/>
              </a:rPr>
              <a:t>или</a:t>
            </a:r>
            <a:r>
              <a:rPr kumimoji="1" lang="en-US" sz="3200" b="1" dirty="0" smtClean="0">
                <a:cs typeface="Times New Roman" pitchFamily="18" charset="0"/>
              </a:rPr>
              <a:t>) </a:t>
            </a:r>
            <a:r>
              <a:rPr kumimoji="1" lang="en-US" sz="3200" b="1" dirty="0" err="1" smtClean="0">
                <a:cs typeface="Times New Roman" pitchFamily="18" charset="0"/>
              </a:rPr>
              <a:t>опасными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условиями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труда</a:t>
            </a:r>
            <a:r>
              <a:rPr kumimoji="1" lang="en-US" sz="3200" b="1" dirty="0" smtClean="0">
                <a:cs typeface="Times New Roman" pitchFamily="18" charset="0"/>
              </a:rPr>
              <a:t> (в </a:t>
            </a:r>
            <a:r>
              <a:rPr kumimoji="1" lang="en-US" sz="3200" b="1" dirty="0" err="1" smtClean="0">
                <a:cs typeface="Times New Roman" pitchFamily="18" charset="0"/>
              </a:rPr>
              <a:t>том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числе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на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подземных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работах</a:t>
            </a:r>
            <a:r>
              <a:rPr kumimoji="1" lang="en-US" sz="3200" b="1" dirty="0" smtClean="0">
                <a:cs typeface="Times New Roman" pitchFamily="18" charset="0"/>
              </a:rPr>
              <a:t>, а </a:t>
            </a:r>
            <a:r>
              <a:rPr kumimoji="1" lang="en-US" sz="3200" b="1" dirty="0" err="1" smtClean="0">
                <a:cs typeface="Times New Roman" pitchFamily="18" charset="0"/>
              </a:rPr>
              <a:t>также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C000"/>
                </a:solidFill>
                <a:cs typeface="Times New Roman" pitchFamily="18" charset="0"/>
              </a:rPr>
              <a:t>на</a:t>
            </a:r>
            <a:r>
              <a:rPr kumimoji="1" lang="en-US" sz="3200" b="1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C000"/>
                </a:solidFill>
                <a:cs typeface="Times New Roman" pitchFamily="18" charset="0"/>
              </a:rPr>
              <a:t>работах</a:t>
            </a:r>
            <a:r>
              <a:rPr kumimoji="1" lang="en-US" sz="3200" b="1" dirty="0" smtClean="0">
                <a:solidFill>
                  <a:srgbClr val="FFC000"/>
                </a:solidFill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solidFill>
                  <a:srgbClr val="FFC000"/>
                </a:solidFill>
                <a:cs typeface="Times New Roman" pitchFamily="18" charset="0"/>
              </a:rPr>
              <a:t>связанных</a:t>
            </a:r>
            <a:r>
              <a:rPr kumimoji="1" lang="en-US" sz="3200" b="1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endParaRPr kumimoji="1" lang="ru-RU" sz="3200" b="1" dirty="0" smtClean="0">
              <a:solidFill>
                <a:srgbClr val="FFC00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kumimoji="1" lang="en-US" sz="3200" b="1" dirty="0" smtClean="0">
                <a:solidFill>
                  <a:srgbClr val="FFC000"/>
                </a:solidFill>
                <a:cs typeface="Times New Roman" pitchFamily="18" charset="0"/>
              </a:rPr>
              <a:t>с </a:t>
            </a:r>
            <a:r>
              <a:rPr kumimoji="1" lang="en-US" sz="3200" b="1" dirty="0" err="1" smtClean="0">
                <a:solidFill>
                  <a:srgbClr val="FFC000"/>
                </a:solidFill>
                <a:cs typeface="Times New Roman" pitchFamily="18" charset="0"/>
              </a:rPr>
              <a:t>движением</a:t>
            </a:r>
            <a:r>
              <a:rPr kumimoji="1" lang="en-US" sz="3200" b="1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C000"/>
                </a:solidFill>
                <a:cs typeface="Times New Roman" pitchFamily="18" charset="0"/>
              </a:rPr>
              <a:t>транспорта</a:t>
            </a:r>
            <a:r>
              <a:rPr kumimoji="1" lang="en-US" sz="3200" b="1" dirty="0" smtClean="0">
                <a:cs typeface="Times New Roman" pitchFamily="18" charset="0"/>
              </a:rPr>
              <a:t>, </a:t>
            </a:r>
            <a:r>
              <a:rPr kumimoji="1" lang="en-US" sz="3200" b="1" dirty="0" err="1" smtClean="0">
                <a:cs typeface="Times New Roman" pitchFamily="18" charset="0"/>
              </a:rPr>
              <a:t>проходят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обязательные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предварительные</a:t>
            </a:r>
            <a:r>
              <a:rPr kumimoji="1" lang="en-US" sz="3200" b="1" dirty="0" smtClean="0">
                <a:cs typeface="Times New Roman" pitchFamily="18" charset="0"/>
              </a:rPr>
              <a:t> и </a:t>
            </a:r>
            <a:r>
              <a:rPr kumimoji="1" lang="en-US" sz="3200" b="1" dirty="0" err="1" smtClean="0">
                <a:cs typeface="Times New Roman" pitchFamily="18" charset="0"/>
              </a:rPr>
              <a:t>периодические</a:t>
            </a:r>
            <a:r>
              <a:rPr kumimoji="1" lang="en-US" sz="3200" b="1" dirty="0" smtClean="0">
                <a:cs typeface="Times New Roman" pitchFamily="18" charset="0"/>
              </a:rPr>
              <a:t> (</a:t>
            </a:r>
            <a:r>
              <a:rPr kumimoji="1" lang="en-US" sz="3200" b="1" dirty="0" err="1" smtClean="0">
                <a:cs typeface="Times New Roman" pitchFamily="18" charset="0"/>
              </a:rPr>
              <a:t>для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лиц</a:t>
            </a:r>
            <a:r>
              <a:rPr kumimoji="1" lang="en-US" sz="3200" b="1" dirty="0" smtClean="0">
                <a:cs typeface="Times New Roman" pitchFamily="18" charset="0"/>
              </a:rPr>
              <a:t> в </a:t>
            </a:r>
            <a:r>
              <a:rPr kumimoji="1" lang="en-US" sz="3200" b="1" dirty="0" err="1" smtClean="0">
                <a:cs typeface="Times New Roman" pitchFamily="18" charset="0"/>
              </a:rPr>
              <a:t>возрасте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до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21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года</a:t>
            </a:r>
            <a:r>
              <a:rPr kumimoji="1" lang="en-US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kumimoji="1" lang="en-US" sz="3200" b="1" dirty="0" smtClean="0">
                <a:cs typeface="Times New Roman" pitchFamily="18" charset="0"/>
              </a:rPr>
              <a:t>- </a:t>
            </a:r>
            <a:r>
              <a:rPr kumimoji="1" lang="en-US" sz="3200" b="1" dirty="0" err="1" smtClean="0">
                <a:solidFill>
                  <a:srgbClr val="FFFF00"/>
                </a:solidFill>
                <a:cs typeface="Times New Roman" pitchFamily="18" charset="0"/>
              </a:rPr>
              <a:t>ежегодные</a:t>
            </a:r>
            <a:r>
              <a:rPr kumimoji="1" lang="en-US" sz="3200" b="1" dirty="0" smtClean="0">
                <a:cs typeface="Times New Roman" pitchFamily="18" charset="0"/>
              </a:rPr>
              <a:t>) </a:t>
            </a:r>
            <a:r>
              <a:rPr kumimoji="1" lang="en-US" sz="3200" b="1" dirty="0" err="1" smtClean="0">
                <a:cs typeface="Times New Roman" pitchFamily="18" charset="0"/>
              </a:rPr>
              <a:t>медицинские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осмотры</a:t>
            </a:r>
            <a:r>
              <a:rPr kumimoji="1" lang="ru-RU" sz="3200" b="1" dirty="0" smtClean="0">
                <a:cs typeface="Times New Roman" pitchFamily="18" charset="0"/>
              </a:rPr>
              <a:t>. …</a:t>
            </a: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663" y="561975"/>
            <a:ext cx="8250865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ru-RU" dirty="0" smtClean="0"/>
              <a:t> </a:t>
            </a:r>
            <a:r>
              <a:rPr kumimoji="1" lang="ru-RU" sz="3200" b="1" dirty="0" smtClean="0">
                <a:cs typeface="Times New Roman" pitchFamily="18" charset="0"/>
              </a:rPr>
              <a:t>Предусмотренные настоящей </a:t>
            </a:r>
          </a:p>
          <a:p>
            <a:r>
              <a:rPr kumimoji="1" lang="ru-RU" sz="3200" b="1" dirty="0" smtClean="0">
                <a:cs typeface="Times New Roman" pitchFamily="18" charset="0"/>
              </a:rPr>
              <a:t>статьей </a:t>
            </a:r>
            <a:r>
              <a:rPr kumimoji="1"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медицинские осмотры </a:t>
            </a:r>
            <a:r>
              <a:rPr kumimoji="1" lang="ru-RU" sz="3200" b="1" dirty="0" smtClean="0">
                <a:cs typeface="Times New Roman" pitchFamily="18" charset="0"/>
              </a:rPr>
              <a:t>и </a:t>
            </a:r>
            <a:r>
              <a:rPr kumimoji="1"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психиатрические освидетельствования </a:t>
            </a:r>
            <a:r>
              <a:rPr kumimoji="1" lang="ru-RU" sz="3200" b="1" dirty="0" smtClean="0">
                <a:cs typeface="Times New Roman" pitchFamily="18" charset="0"/>
              </a:rPr>
              <a:t>осуществляются </a:t>
            </a:r>
            <a:r>
              <a:rPr kumimoji="1"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за счет средств работодателя</a:t>
            </a:r>
            <a:r>
              <a:rPr kumimoji="1" lang="ru-RU" sz="3600" dirty="0" smtClean="0">
                <a:solidFill>
                  <a:srgbClr val="FFFF00"/>
                </a:solidFill>
                <a:cs typeface="Times New Roman" pitchFamily="18" charset="0"/>
              </a:rPr>
              <a:t>.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6056" y="233916"/>
            <a:ext cx="785746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Ст. 212 ТК РФ</a:t>
            </a:r>
          </a:p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Обязанности работодателя по</a:t>
            </a:r>
          </a:p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обеспечению безопасных условий труда.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     (извлечение)</a:t>
            </a:r>
          </a:p>
          <a:p>
            <a:r>
              <a:rPr lang="ru-RU" sz="3200" b="1" dirty="0" smtClean="0">
                <a:cs typeface="Times New Roman" pitchFamily="18" charset="0"/>
              </a:rPr>
              <a:t>     Работодатель обязан: … </a:t>
            </a:r>
            <a:r>
              <a:rPr lang="ru-RU" altLang="ja-JP" sz="3200" b="1" dirty="0" smtClean="0">
                <a:cs typeface="Times New Roman" pitchFamily="18" charset="0"/>
              </a:rPr>
              <a:t>«организовывать проведение за счет собственных средств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altLang="ja-JP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altLang="ja-JP" sz="3200" b="1" dirty="0" smtClean="0">
                <a:cs typeface="Times New Roman" pitchFamily="18" charset="0"/>
              </a:rPr>
              <a:t>обязательных предварительных (при поступлении на работу) и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altLang="ja-JP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altLang="ja-JP" sz="3200" b="1" dirty="0" smtClean="0">
                <a:cs typeface="Times New Roman" pitchFamily="18" charset="0"/>
              </a:rPr>
              <a:t>периодических (в течение трудовой деятельности) медицинских осмотров,</a:t>
            </a:r>
            <a:endParaRPr lang="ru-RU" sz="3200" b="1" dirty="0" smtClean="0"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8977" y="489098"/>
            <a:ext cx="864426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Статья 212 ТК РФ </a:t>
            </a:r>
          </a:p>
          <a:p>
            <a:pPr algn="ctr"/>
            <a:r>
              <a:rPr lang="ru-RU" sz="3600" b="1" u="sng" dirty="0" smtClean="0">
                <a:solidFill>
                  <a:srgbClr val="FFC000"/>
                </a:solidFill>
                <a:cs typeface="Times New Roman" pitchFamily="18" charset="0"/>
              </a:rPr>
              <a:t>Недопущение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 работников к исполнению ими трудовых обязанностей :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без прохождения обязательных медицинских осмотров,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обязательного психиатрического освидетельствования, а также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3. </a:t>
            </a:r>
            <a:r>
              <a:rPr lang="ru-RU" sz="3200" b="1" dirty="0" smtClean="0">
                <a:cs typeface="Times New Roman" pitchFamily="18" charset="0"/>
              </a:rPr>
              <a:t>в случаях медицинских противопоказаний.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7953" y="616688"/>
            <a:ext cx="809137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76 ТК РФ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Отстранение от работы</a:t>
            </a:r>
          </a:p>
          <a:p>
            <a:pPr algn="ctr"/>
            <a:endParaRPr lang="ru-RU" sz="3200" b="1" dirty="0" smtClean="0">
              <a:cs typeface="Times New Roman" pitchFamily="18" charset="0"/>
            </a:endParaRPr>
          </a:p>
          <a:p>
            <a:pPr algn="ctr"/>
            <a:r>
              <a:rPr lang="ru-RU" sz="36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73 ТК РФ.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Перевод работника на другую работу в соответствии с  медицинским заключением</a:t>
            </a:r>
          </a:p>
          <a:p>
            <a:pPr algn="ctr"/>
            <a:endParaRPr lang="ru-RU" b="1" dirty="0" smtClean="0">
              <a:solidFill>
                <a:srgbClr val="003300"/>
              </a:solidFill>
            </a:endParaRPr>
          </a:p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0242" y="244549"/>
            <a:ext cx="8559209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328 ТК РФ. </a:t>
            </a:r>
          </a:p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Прием на работу, непосредственно связанную с движением транспортных средств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     (извлечение)</a:t>
            </a:r>
          </a:p>
          <a:p>
            <a:r>
              <a:rPr lang="ru-RU" sz="3200" b="1" dirty="0" smtClean="0">
                <a:cs typeface="Times New Roman" pitchFamily="18" charset="0"/>
              </a:rPr>
              <a:t>     Прием работника на работу, непосредственно связанную с движением транспортных средств, производится после обязательного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предварительного </a:t>
            </a:r>
            <a:r>
              <a:rPr lang="ru-RU" sz="3200" b="1" dirty="0" smtClean="0">
                <a:cs typeface="Times New Roman" pitchFamily="18" charset="0"/>
              </a:rPr>
              <a:t>медицинского осмотра (обследования) в порядке, установленном федеральным органом исполнительной власти.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791" y="691116"/>
            <a:ext cx="800631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Постановление правительства РФ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16.04.2012 г № 291 </a:t>
            </a:r>
          </a:p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«О лицензировании медицинской деятельности </a:t>
            </a:r>
            <a:r>
              <a:rPr lang="ru-RU" sz="3200" b="1" dirty="0" smtClean="0">
                <a:cs typeface="Times New Roman" pitchFamily="18" charset="0"/>
              </a:rPr>
              <a:t>(за исключением указанной деятельности, осуществляемой медицинскими организациями и другими организациями, входящими в частную систему здравоохранения на территории инновационного центра «Сколково».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549" y="548580"/>
            <a:ext cx="8665535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ja-JP" sz="3200" b="1" dirty="0" smtClean="0">
                <a:cs typeface="Times New Roman" pitchFamily="18" charset="0"/>
              </a:rPr>
              <a:t>Приказ Минздрава России </a:t>
            </a:r>
          </a:p>
          <a:p>
            <a:pPr algn="ctr"/>
            <a:r>
              <a:rPr lang="ru-RU" altLang="ja-JP" sz="3600" b="1" dirty="0" smtClean="0">
                <a:solidFill>
                  <a:srgbClr val="FFFF00"/>
                </a:solidFill>
                <a:cs typeface="Times New Roman" pitchFamily="18" charset="0"/>
              </a:rPr>
              <a:t>от 11 марта 2013 г. № 121н</a:t>
            </a:r>
          </a:p>
          <a:p>
            <a:r>
              <a:rPr lang="ru-RU" altLang="ja-JP" sz="3200" b="1" dirty="0" smtClean="0">
                <a:cs typeface="Times New Roman" pitchFamily="18" charset="0"/>
              </a:rPr>
              <a:t>«Об утверждении Требований к организации и выполнению работ (услуг) при оказании первичной медико-санитарной….»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Медицинские осмотры (предварительные, периодические)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200" b="1" dirty="0" smtClean="0">
                <a:cs typeface="Times New Roman" pitchFamily="18" charset="0"/>
              </a:rPr>
              <a:t>Экспертиза профессиональной пригодности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3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. </a:t>
            </a:r>
            <a:r>
              <a:rPr lang="ru-RU" sz="3200" b="1" dirty="0" smtClean="0">
                <a:cs typeface="Times New Roman" pitchFamily="18" charset="0"/>
              </a:rPr>
              <a:t>Медицинское освидетельствование на наличие медицинских противопоказаний </a:t>
            </a:r>
          </a:p>
          <a:p>
            <a:r>
              <a:rPr lang="ru-RU" sz="3200" b="1" dirty="0" smtClean="0">
                <a:cs typeface="Times New Roman" pitchFamily="18" charset="0"/>
              </a:rPr>
              <a:t>к управлению транспортным средством</a:t>
            </a:r>
          </a:p>
          <a:p>
            <a:endParaRPr lang="ru-RU" b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507" y="564285"/>
            <a:ext cx="784167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К транспортной сфере привлечено  все население в качестве участников дорожного движения и пассажиров;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 отрасли работают водители всех видов транспортных средств, составляющие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человеческий фактор.</a:t>
            </a:r>
            <a:endParaRPr lang="ru-RU" sz="3600" dirty="0" smtClean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5423" y="595423"/>
            <a:ext cx="808074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Минздравсоцразвития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FF00"/>
                </a:solidFill>
                <a:cs typeface="Times New Roman" pitchFamily="18" charset="0"/>
              </a:rPr>
              <a:t>от 5 мая 2012 г. N 502н</a:t>
            </a:r>
            <a:endParaRPr lang="ru-RU" sz="40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 ОБ УТВЕРЖДЕНИИ ПОРЯДКА</a:t>
            </a:r>
            <a:endParaRPr lang="ru-RU" sz="32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СОЗДАНИЯ И ДЕЯТЕЛЬНОСТИ ВРАЧЕБНОЙ КОМИССИИ</a:t>
            </a: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МЕДИЦИНСКОЙ ОРГАНИЗАЦИИ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Зарегистрировано в Минюсте России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 9 июня 2012 г. N 24516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2381" y="606056"/>
            <a:ext cx="80701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Управление наземными транспортными средствами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(Приказ № 302н, прил. 2. п.27)</a:t>
            </a:r>
          </a:p>
          <a:p>
            <a:pPr algn="ctr"/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Участие врачей – специалистов</a:t>
            </a:r>
          </a:p>
          <a:p>
            <a:pPr eaLnBrk="0" fontAlgn="base" hangingPunct="0"/>
            <a:endParaRPr lang="ru-RU" sz="3200" b="1" dirty="0" smtClean="0">
              <a:cs typeface="Times New Roman" pitchFamily="18" charset="0"/>
            </a:endParaRP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Терапевт</a:t>
            </a:r>
            <a:endParaRPr lang="ru-RU" sz="3200" dirty="0" smtClean="0">
              <a:cs typeface="Times New Roman" pitchFamily="18" charset="0"/>
            </a:endParaRP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Невролог </a:t>
            </a: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Хирург</a:t>
            </a:r>
            <a:endParaRPr lang="ru-RU" sz="3200" dirty="0" smtClean="0">
              <a:cs typeface="Times New Roman" pitchFamily="18" charset="0"/>
            </a:endParaRP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Офтальмолог</a:t>
            </a:r>
            <a:endParaRPr lang="ru-RU" sz="3200" dirty="0" smtClean="0">
              <a:cs typeface="Times New Roman" pitchFamily="18" charset="0"/>
            </a:endParaRP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Отоларинголог</a:t>
            </a: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Дерматовенеролог</a:t>
            </a:r>
            <a:endParaRPr lang="ru-RU" sz="3200" dirty="0" smtClean="0">
              <a:cs typeface="Times New Roman" pitchFamily="18" charset="0"/>
            </a:endParaRPr>
          </a:p>
          <a:p>
            <a:pPr eaLnBrk="0" fontAlgn="base" hangingPunct="0"/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0995" y="574158"/>
            <a:ext cx="8250865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/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Участие врачей – специалистов</a:t>
            </a:r>
          </a:p>
          <a:p>
            <a:pPr eaLnBrk="0" fontAlgn="base" hangingPunct="0">
              <a:buFont typeface="Wingdings" pitchFamily="2" charset="2"/>
              <a:buChar char="§"/>
            </a:pPr>
            <a:endParaRPr lang="ru-RU" sz="3200" b="1" dirty="0" smtClean="0">
              <a:cs typeface="Times New Roman" pitchFamily="18" charset="0"/>
            </a:endParaRP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Психиатр</a:t>
            </a: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Психиатр- нарколог</a:t>
            </a: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Врачи психиатрической комиссии</a:t>
            </a: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Гинеколог  (для женщин)</a:t>
            </a: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Эндокринолог*</a:t>
            </a:r>
            <a:endParaRPr lang="ru-RU" sz="3200" dirty="0" smtClean="0">
              <a:cs typeface="Times New Roman" pitchFamily="18" charset="0"/>
            </a:endParaRP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Председатель ВК</a:t>
            </a:r>
            <a:endParaRPr lang="ru-RU" sz="3200" dirty="0" smtClean="0">
              <a:cs typeface="Times New Roman" pitchFamily="18" charset="0"/>
            </a:endParaRPr>
          </a:p>
          <a:p>
            <a:pPr eaLnBrk="0" fontAlgn="base" hangingPunct="0"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Члены ВК (два)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851" y="659219"/>
            <a:ext cx="80594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Все женщины осматриваются </a:t>
            </a:r>
          </a:p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акушером-гинекологом с проведением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бактериологического (на флору) и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цитологического (на атипичные клетки) исследований  не реже 1 раза в год; </a:t>
            </a:r>
          </a:p>
          <a:p>
            <a:r>
              <a:rPr lang="ru-RU" sz="3200" b="1" dirty="0" smtClean="0">
                <a:cs typeface="Times New Roman" pitchFamily="18" charset="0"/>
              </a:rPr>
              <a:t>     Женщины в возрасте старше 40 лет проходят 1 раз в 2 года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маммографию или УЗИ молочных желез.</a:t>
            </a:r>
            <a:r>
              <a:rPr lang="ru-RU" sz="3200" dirty="0" smtClean="0">
                <a:solidFill>
                  <a:srgbClr val="FFC000"/>
                </a:solidFill>
                <a:cs typeface="Times New Roman" pitchFamily="18" charset="0"/>
              </a:rPr>
              <a:t>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5261" y="435935"/>
            <a:ext cx="79212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Участие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врача-терапевта</a:t>
            </a:r>
            <a:r>
              <a:rPr lang="ru-RU" sz="3200" dirty="0" smtClean="0">
                <a:cs typeface="Times New Roman" pitchFamily="18" charset="0"/>
              </a:rPr>
              <a:t>,</a:t>
            </a:r>
            <a:endParaRPr lang="ru-RU" sz="3200" b="1" dirty="0" smtClean="0">
              <a:cs typeface="Times New Roman" pitchFamily="18" charset="0"/>
            </a:endParaRP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врача-психиатра и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врача-нарколога при прохождении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предварительного</a:t>
            </a:r>
            <a:r>
              <a:rPr lang="ru-RU" sz="3200" b="1" dirty="0" smtClean="0">
                <a:cs typeface="Times New Roman" pitchFamily="18" charset="0"/>
              </a:rPr>
              <a:t> и </a:t>
            </a:r>
          </a:p>
          <a:p>
            <a:pPr>
              <a:buClr>
                <a:srgbClr val="CC0099"/>
              </a:buClr>
            </a:pP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периодического </a:t>
            </a:r>
            <a:r>
              <a:rPr lang="ru-RU" sz="3200" b="1" dirty="0" smtClean="0">
                <a:cs typeface="Times New Roman" pitchFamily="18" charset="0"/>
              </a:rPr>
              <a:t>медицинского осмотра является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обязательным для всех категорий обследуемых</a:t>
            </a:r>
            <a:endParaRPr lang="ru-RU" sz="3600" dirty="0">
              <a:solidFill>
                <a:srgbClr val="FF99FF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4670" y="616688"/>
            <a:ext cx="830402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УПРАВЛЕНИЕ ТРАНСПОРТНЫМИ СРЕДСТВАМИ</a:t>
            </a:r>
          </a:p>
          <a:p>
            <a:pPr algn="ctr"/>
            <a:r>
              <a:rPr lang="ru-RU" sz="3600" b="1" dirty="0" err="1" smtClean="0">
                <a:solidFill>
                  <a:srgbClr val="FFFF00"/>
                </a:solidFill>
                <a:cs typeface="Times New Roman" pitchFamily="18" charset="0"/>
              </a:rPr>
              <a:t>Перидичность</a:t>
            </a:r>
            <a:r>
              <a:rPr lang="ru-RU" sz="3200" b="1" dirty="0" smtClean="0">
                <a:cs typeface="Times New Roman" pitchFamily="18" charset="0"/>
              </a:rPr>
              <a:t>: один раз в два года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с 01.01.2012 г.</a:t>
            </a:r>
          </a:p>
          <a:p>
            <a:r>
              <a:rPr lang="ru-RU" sz="3200" b="1" dirty="0" smtClean="0">
                <a:cs typeface="Times New Roman" pitchFamily="18" charset="0"/>
              </a:rPr>
              <a:t>По медицинским показаниям – ежегодно.</a:t>
            </a:r>
          </a:p>
          <a:p>
            <a:r>
              <a:rPr kumimoji="1" lang="ru-RU" sz="3200" b="1" dirty="0" smtClean="0">
                <a:cs typeface="Times New Roman" pitchFamily="18" charset="0"/>
              </a:rPr>
              <a:t>Д</a:t>
            </a:r>
            <a:r>
              <a:rPr kumimoji="1" lang="en-US" sz="3200" b="1" dirty="0" err="1" smtClean="0">
                <a:cs typeface="Times New Roman" pitchFamily="18" charset="0"/>
              </a:rPr>
              <a:t>ля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лиц</a:t>
            </a:r>
            <a:r>
              <a:rPr kumimoji="1" lang="en-US" sz="3200" b="1" dirty="0" smtClean="0">
                <a:cs typeface="Times New Roman" pitchFamily="18" charset="0"/>
              </a:rPr>
              <a:t> в </a:t>
            </a:r>
            <a:r>
              <a:rPr kumimoji="1" lang="en-US" sz="3200" b="1" dirty="0" err="1" smtClean="0">
                <a:cs typeface="Times New Roman" pitchFamily="18" charset="0"/>
              </a:rPr>
              <a:t>возрасте</a:t>
            </a:r>
            <a:r>
              <a:rPr kumimoji="1" lang="en-US" sz="3200" b="1" dirty="0" smtClean="0">
                <a:cs typeface="Times New Roman" pitchFamily="18" charset="0"/>
              </a:rPr>
              <a:t> </a:t>
            </a:r>
            <a:r>
              <a:rPr kumimoji="1" lang="en-US" sz="3200" b="1" dirty="0" err="1" smtClean="0">
                <a:cs typeface="Times New Roman" pitchFamily="18" charset="0"/>
              </a:rPr>
              <a:t>до</a:t>
            </a:r>
            <a:r>
              <a:rPr kumimoji="1" lang="en-US" sz="3200" b="1" dirty="0" smtClean="0">
                <a:cs typeface="Times New Roman" pitchFamily="18" charset="0"/>
              </a:rPr>
              <a:t> 21 </a:t>
            </a:r>
            <a:r>
              <a:rPr kumimoji="1" lang="en-US" sz="3200" b="1" dirty="0" err="1" smtClean="0">
                <a:cs typeface="Times New Roman" pitchFamily="18" charset="0"/>
              </a:rPr>
              <a:t>года</a:t>
            </a:r>
            <a:r>
              <a:rPr kumimoji="1" lang="en-US" sz="3200" b="1" dirty="0" smtClean="0">
                <a:cs typeface="Times New Roman" pitchFamily="18" charset="0"/>
              </a:rPr>
              <a:t> – </a:t>
            </a:r>
            <a:r>
              <a:rPr kumimoji="1" lang="en-US" sz="3200" b="1" dirty="0" err="1" smtClean="0">
                <a:cs typeface="Times New Roman" pitchFamily="18" charset="0"/>
              </a:rPr>
              <a:t>ежегодн</a:t>
            </a:r>
            <a:r>
              <a:rPr kumimoji="1" lang="ru-RU" sz="3200" b="1" dirty="0" smtClean="0">
                <a:cs typeface="Times New Roman" pitchFamily="18" charset="0"/>
              </a:rPr>
              <a:t>о (ст.213 ТК РФ)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344" y="138223"/>
            <a:ext cx="8357191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Исследования: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Рост, вес,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определение группы крови и резус-фактора (при прохождении предварительного медицинского осмотра)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аудиометрия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исследование вестибулярного анализатора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острота зрения 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цветоощущение  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определение полей зрения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биомикроскопия сред глаза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офтальмоскопия глазного дна </a:t>
            </a:r>
          </a:p>
          <a:p>
            <a:pPr>
              <a:buClr>
                <a:srgbClr val="FFC000"/>
              </a:buClr>
            </a:pPr>
            <a:endParaRPr lang="ru-RU" b="1" dirty="0" smtClean="0">
              <a:solidFill>
                <a:srgbClr val="FFFF00"/>
              </a:solidFill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8547" y="560572"/>
            <a:ext cx="797441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При проведении предварительных и периодических медицинских осмотров (далее - ПМО) всем обследуемым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в обязательном порядке проводятся:  </a:t>
            </a:r>
          </a:p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клинический анализ крови: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гемоглобин,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цветной показатель,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эритроциты,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тромбоциты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лейкоциты,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лейкоцитарная формула,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СОЭ;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051" y="557766"/>
            <a:ext cx="832529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клинический анализ мочи </a:t>
            </a:r>
          </a:p>
          <a:p>
            <a:pPr>
              <a:buClr>
                <a:srgbClr val="003300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(удельный вес, белок, сахар, микроскопия осадка);  </a:t>
            </a:r>
          </a:p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электрокардиография; </a:t>
            </a:r>
          </a:p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цифровая (крупнокадровая) флюорография </a:t>
            </a:r>
            <a:r>
              <a:rPr lang="ru-RU" sz="3200" b="1" dirty="0" smtClean="0">
                <a:cs typeface="Times New Roman" pitchFamily="18" charset="0"/>
              </a:rPr>
              <a:t>или</a:t>
            </a: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рентгенография в 2-х проекциях (прямая и правая боковая) легких; </a:t>
            </a:r>
          </a:p>
          <a:p>
            <a:pPr>
              <a:buClr>
                <a:srgbClr val="003300"/>
              </a:buClr>
              <a:buFont typeface="Wingdings" pitchFamily="2" charset="2"/>
              <a:buChar char="Ø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биохимический скрининг: </a:t>
            </a:r>
          </a:p>
          <a:p>
            <a:pPr>
              <a:buClr>
                <a:srgbClr val="D60093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   содержание в сыворотке крови  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глюкозы,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холестерина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7442" y="563526"/>
            <a:ext cx="788935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 РФ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21 ноября 2011 г. N 323-ФЗ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"Об основах охраны здоровья граждан в Российской Федерации"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20.</a:t>
            </a:r>
            <a:r>
              <a:rPr lang="ru-RU" sz="3200" b="1" dirty="0" smtClean="0">
                <a:cs typeface="Times New Roman" pitchFamily="18" charset="0"/>
              </a:rPr>
              <a:t> Информированное добровольное согласие на медицинское вмешательство и на отказ от медицинского вмешательства.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743" y="533178"/>
            <a:ext cx="8183418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3300"/>
                </a:solidFill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 процессе трудовой деятельности водители подвергаются воздействию комплекса неблагоприятных производственных факторов:</a:t>
            </a:r>
            <a:b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</a:b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               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 1.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Физические: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шум,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вибрация,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инфразвук,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электромагнитные поля</a:t>
            </a:r>
            <a:r>
              <a:rPr lang="ru-RU" sz="2800" dirty="0" smtClean="0">
                <a:cs typeface="Times New Roman" pitchFamily="18" charset="0"/>
              </a:rPr>
              <a:t>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dirty="0" smtClean="0"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неблагоприятный микроклимат,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пыль,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2800" b="1" dirty="0" smtClean="0">
                <a:cs typeface="Times New Roman" pitchFamily="18" charset="0"/>
              </a:rPr>
              <a:t> вариабельная освещенность в разное время суток и др.                                                                        </a:t>
            </a:r>
            <a:endParaRPr lang="ru-RU" sz="28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7321" y="659219"/>
            <a:ext cx="788935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Ст. 23 </a:t>
            </a:r>
            <a:r>
              <a:rPr lang="ru-RU" sz="3200" b="1" dirty="0" smtClean="0">
                <a:cs typeface="Times New Roman" pitchFamily="18" charset="0"/>
              </a:rPr>
              <a:t>Медицинское обеспечение безопасности дорожного движения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Федерального закона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10.12.1995 г. № 196-ФЗ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«О безопасности дорожного движения»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961" y="553336"/>
            <a:ext cx="774050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ФЗ № 196-ФЗ  </a:t>
            </a:r>
            <a:r>
              <a:rPr lang="ru-RU" sz="3200" b="1" dirty="0" smtClean="0">
                <a:cs typeface="Times New Roman" pitchFamily="18" charset="0"/>
              </a:rPr>
              <a:t>не делит водителей на профессионалов и любителей в плане безопасности дорожного движения, так как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любое транспортное средство </a:t>
            </a:r>
            <a:r>
              <a:rPr lang="ru-RU" sz="3200" b="1" dirty="0" smtClean="0">
                <a:cs typeface="Times New Roman" pitchFamily="18" charset="0"/>
              </a:rPr>
              <a:t>представляет угрозу для жизни и здоровья населения. 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019" y="170121"/>
            <a:ext cx="8686800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Федеральный закон РФ от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28 декабря 2013 г. N 437-ФЗ 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"О внесении изменений в Федеральный закон "О безопасности дорожного движения" и Кодекс Российской Федерации об административных правонарушениях по вопросам медицинского обеспечения безопасности дорожного движения»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Настоящий Федеральный закон вступает в силу по истечении девяноста дней после дня его официального опубликования</a:t>
            </a:r>
            <a:r>
              <a:rPr lang="ru-RU" sz="3200" dirty="0" smtClean="0">
                <a:cs typeface="Times New Roman" pitchFamily="18" charset="0"/>
              </a:rPr>
              <a:t>.</a:t>
            </a: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Вступил в силу с 31 марта 2014 г.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659" y="551342"/>
            <a:ext cx="8708065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Ст.2. </a:t>
            </a:r>
            <a:r>
              <a:rPr lang="ru-RU" sz="3200" b="1" dirty="0" smtClean="0">
                <a:cs typeface="Times New Roman" pitchFamily="18" charset="0"/>
              </a:rPr>
              <a:t>«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Водитель транспортного средства </a:t>
            </a:r>
            <a:r>
              <a:rPr lang="ru-RU" sz="3200" b="1" dirty="0" smtClean="0">
                <a:cs typeface="Times New Roman" pitchFamily="18" charset="0"/>
              </a:rPr>
              <a:t>- лицо, управляющее транспортным средством (в том числе обучающее управлению транспортным средством)».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Водитель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может управлять транспортным средством в личных целях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либо в качестве работника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индивидуального предпринимателя.";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233" y="557323"/>
            <a:ext cx="824023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23. Медицинское обеспечение безопасности дорожного движения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1. </a:t>
            </a:r>
            <a:r>
              <a:rPr lang="ru-RU" sz="3200" b="1" dirty="0" smtClean="0">
                <a:cs typeface="Times New Roman" pitchFamily="18" charset="0"/>
              </a:rPr>
              <a:t>Медицинское обеспечение безопасности дорожного движения включает в себя:</a:t>
            </a:r>
          </a:p>
          <a:p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1) </a:t>
            </a:r>
            <a:r>
              <a:rPr lang="ru-RU" sz="3200" b="1" dirty="0" smtClean="0">
                <a:cs typeface="Times New Roman" pitchFamily="18" charset="0"/>
              </a:rPr>
              <a:t>обязательное медицинское освидетельствование кандидатов в водители транспортных средств;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4770" y="553558"/>
            <a:ext cx="810201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 </a:t>
            </a:r>
            <a:endParaRPr lang="ru-RU" sz="3200" dirty="0" smtClean="0"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2) </a:t>
            </a:r>
            <a:r>
              <a:rPr lang="ru-RU" sz="3200" b="1" dirty="0" smtClean="0">
                <a:cs typeface="Times New Roman" pitchFamily="18" charset="0"/>
              </a:rPr>
              <a:t>обязательное медицинское освидетельствование водителей транспортных средств в связи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 заменой водительского удостоверения </a:t>
            </a:r>
            <a:r>
              <a:rPr lang="ru-RU" sz="3200" b="1" dirty="0" smtClean="0">
                <a:cs typeface="Times New Roman" pitchFamily="18" charset="0"/>
              </a:rPr>
              <a:t>после истечения срока его действия и др.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077" y="526977"/>
            <a:ext cx="79318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ФЗ РФ от 7 мая 2013 г. N 92-ФЗ г., 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Статья 25 </a:t>
            </a:r>
            <a:r>
              <a:rPr lang="ru-RU" sz="3600" b="1" dirty="0" smtClean="0">
                <a:cs typeface="Times New Roman" pitchFamily="18" charset="0"/>
              </a:rPr>
              <a:t>«Основные положения, </a:t>
            </a:r>
            <a:r>
              <a:rPr lang="ru-RU" sz="3200" b="1" dirty="0" smtClean="0">
                <a:cs typeface="Times New Roman" pitchFamily="18" charset="0"/>
              </a:rPr>
              <a:t>касающиеся допуска к управлению транспортными средствами»</a:t>
            </a:r>
          </a:p>
          <a:p>
            <a:r>
              <a:rPr lang="ru-RU" sz="3200" b="1" dirty="0" smtClean="0">
                <a:cs typeface="Times New Roman" pitchFamily="18" charset="0"/>
              </a:rPr>
              <a:t>     Российское национальное водительское удостоверение выдается </a:t>
            </a:r>
          </a:p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 срок десять лет, </a:t>
            </a:r>
            <a:r>
              <a:rPr lang="ru-RU" sz="3200" b="1" dirty="0" smtClean="0">
                <a:cs typeface="Times New Roman" pitchFamily="18" charset="0"/>
              </a:rPr>
              <a:t>если иное не предусмотрено федеральными законами.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9178" y="584790"/>
            <a:ext cx="796378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Обязательное освидетельствование должны проходить водители, у которых права уже есть, и они должны будут его проходить только при обмене прав, т.е.,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не чаще одного раза в десять лет </a:t>
            </a:r>
            <a:r>
              <a:rPr lang="ru-RU" sz="3200" b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- именно столько действует водительское удостоверение</a:t>
            </a:r>
            <a:endParaRPr lang="ru-RU" sz="3200" dirty="0">
              <a:solidFill>
                <a:schemeClr val="tx1">
                  <a:lumMod val="9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080" y="531628"/>
            <a:ext cx="859110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     Обязательное медицинское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освидетельствование проводится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 за счет средств водителей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транспортных </a:t>
            </a:r>
          </a:p>
          <a:p>
            <a:r>
              <a:rPr lang="ru-RU" sz="3200" b="1" dirty="0" smtClean="0">
                <a:cs typeface="Times New Roman" pitchFamily="18" charset="0"/>
              </a:rPr>
              <a:t>средств (кандидатов в водители </a:t>
            </a:r>
          </a:p>
          <a:p>
            <a:r>
              <a:rPr lang="ru-RU" sz="3200" b="1" dirty="0" smtClean="0">
                <a:cs typeface="Times New Roman" pitchFamily="18" charset="0"/>
              </a:rPr>
              <a:t>транспортных средств). </a:t>
            </a:r>
          </a:p>
          <a:p>
            <a:r>
              <a:rPr lang="ru-RU" sz="3200" b="1" dirty="0" smtClean="0">
                <a:cs typeface="Times New Roman" pitchFamily="18" charset="0"/>
              </a:rPr>
              <a:t>     Обязательные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предварительные  и периодические </a:t>
            </a:r>
            <a:r>
              <a:rPr lang="ru-RU" sz="3200" b="1" dirty="0" smtClean="0">
                <a:cs typeface="Times New Roman" pitchFamily="18" charset="0"/>
              </a:rPr>
              <a:t>медицинские осмотры проводятся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за счет средств работодателя</a:t>
            </a:r>
            <a:r>
              <a:rPr lang="ru-RU" sz="3200" b="1" dirty="0" smtClean="0">
                <a:cs typeface="Times New Roman" pitchFamily="18" charset="0"/>
              </a:rPr>
              <a:t>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9179" y="544920"/>
            <a:ext cx="796378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Целью</a:t>
            </a:r>
            <a:r>
              <a:rPr lang="ru-RU" sz="3200" b="1" dirty="0" smtClean="0">
                <a:cs typeface="Times New Roman" pitchFamily="18" charset="0"/>
              </a:rPr>
              <a:t> обязательного медицинского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освидетельствования </a:t>
            </a:r>
            <a:r>
              <a:rPr lang="ru-RU" sz="3200" b="1" dirty="0" smtClean="0">
                <a:cs typeface="Times New Roman" pitchFamily="18" charset="0"/>
              </a:rPr>
              <a:t>является определение наличия (отсутствия) у водителей транспортных средств (кандидатов в водители транспортных средств)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медицинских противопоказаний,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медицинских показаний или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медицинских ограничений к управлению транспортными средствами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984" y="536673"/>
            <a:ext cx="797098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2.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Химические: </a:t>
            </a:r>
            <a:r>
              <a:rPr lang="ru-RU" sz="3200" b="1" dirty="0" smtClean="0">
                <a:cs typeface="Times New Roman" pitchFamily="18" charset="0"/>
              </a:rPr>
              <a:t/>
            </a:r>
            <a:br>
              <a:rPr lang="ru-RU" sz="3200" b="1" dirty="0" smtClean="0"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  углеводороды, </a:t>
            </a:r>
            <a:br>
              <a:rPr lang="ru-RU" sz="3200" b="1" dirty="0" smtClean="0"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  выхлопные газы, </a:t>
            </a:r>
            <a:br>
              <a:rPr lang="ru-RU" sz="3200" b="1" dirty="0" smtClean="0"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  ядовитые токсические жидкости (ЯТЖ) и др.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3.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Тяжесть труда:</a:t>
            </a:r>
          </a:p>
          <a:p>
            <a:r>
              <a:rPr lang="ru-RU" sz="3200" b="1" dirty="0" smtClean="0">
                <a:cs typeface="Times New Roman" pitchFamily="18" charset="0"/>
              </a:rPr>
              <a:t> вынужденная рабочая поза, </a:t>
            </a:r>
          </a:p>
          <a:p>
            <a:r>
              <a:rPr lang="ru-RU" sz="3200" b="1" dirty="0" smtClean="0">
                <a:cs typeface="Times New Roman" pitchFamily="18" charset="0"/>
              </a:rPr>
              <a:t> физическое перенапряжение и др.</a:t>
            </a:r>
          </a:p>
          <a:p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4.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Напряженность труда:</a:t>
            </a:r>
          </a:p>
          <a:p>
            <a:r>
              <a:rPr lang="ru-RU" sz="3200" b="1" dirty="0" smtClean="0">
                <a:cs typeface="Times New Roman" pitchFamily="18" charset="0"/>
              </a:rPr>
              <a:t> сенсорные перегрузки, </a:t>
            </a:r>
          </a:p>
          <a:p>
            <a:r>
              <a:rPr lang="ru-RU" sz="3200" b="1" dirty="0" smtClean="0">
                <a:cs typeface="Times New Roman" pitchFamily="18" charset="0"/>
              </a:rPr>
              <a:t> нервное и </a:t>
            </a:r>
            <a:r>
              <a:rPr lang="ru-RU" sz="3200" b="1" dirty="0" err="1" smtClean="0">
                <a:cs typeface="Times New Roman" pitchFamily="18" charset="0"/>
              </a:rPr>
              <a:t>психоэмоциональное</a:t>
            </a:r>
            <a:r>
              <a:rPr lang="ru-RU" sz="3200" b="1" dirty="0" smtClean="0">
                <a:cs typeface="Times New Roman" pitchFamily="18" charset="0"/>
              </a:rPr>
              <a:t> напряжение и др.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3406" y="563526"/>
            <a:ext cx="848478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23.1 ФЗ № 437-ФЗ</a:t>
            </a:r>
            <a:r>
              <a:rPr lang="ru-RU" sz="3200" b="1" dirty="0" smtClean="0">
                <a:cs typeface="Times New Roman" pitchFamily="18" charset="0"/>
              </a:rPr>
              <a:t>.</a:t>
            </a:r>
          </a:p>
          <a:p>
            <a:pPr algn="ctr"/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Медицинские противопоказания, медицинские показания и медицинские ограничения к управлению транспортными средствами</a:t>
            </a:r>
            <a:endParaRPr lang="ru-RU" sz="3200" dirty="0" smtClean="0">
              <a:solidFill>
                <a:srgbClr val="FFC000"/>
              </a:solidFill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Медицинскими противопоказаниями </a:t>
            </a:r>
            <a:r>
              <a:rPr lang="ru-RU" sz="3200" b="1" dirty="0" smtClean="0">
                <a:cs typeface="Times New Roman" pitchFamily="18" charset="0"/>
              </a:rPr>
              <a:t>к управлению транспортным средством являются заболевания (состояния), наличие которых препятствует возможности управления транспортным средством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006" y="547135"/>
            <a:ext cx="8155172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Медицинскими показаниями </a:t>
            </a:r>
            <a:r>
              <a:rPr lang="ru-RU" sz="3200" b="1" dirty="0" smtClean="0">
                <a:cs typeface="Times New Roman" pitchFamily="18" charset="0"/>
              </a:rPr>
              <a:t>к управлению транспортным средством являются заболевания (состояния), при которых управление транспортным средством допускается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при оборудовании его специальными приспособлениями, </a:t>
            </a:r>
            <a:r>
              <a:rPr lang="ru-RU" sz="3200" b="1" dirty="0" smtClean="0">
                <a:cs typeface="Times New Roman" pitchFamily="18" charset="0"/>
              </a:rPr>
              <a:t>либо при использовании водителем транспортного средства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специальных приспособлений и (или) медицинских изделий, </a:t>
            </a:r>
            <a:r>
              <a:rPr lang="ru-RU" sz="3200" b="1" dirty="0" smtClean="0">
                <a:cs typeface="Times New Roman" pitchFamily="18" charset="0"/>
              </a:rPr>
              <a:t>либо при наличии у транспортного средства определенных конструктивных характеристик.</a:t>
            </a:r>
            <a:r>
              <a:rPr lang="ru-RU" sz="3200" dirty="0" smtClean="0">
                <a:cs typeface="Times New Roman" pitchFamily="18" charset="0"/>
              </a:rPr>
              <a:t>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2659" y="556880"/>
            <a:ext cx="792125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Медицинскими ограничениями </a:t>
            </a:r>
            <a:r>
              <a:rPr lang="ru-RU" sz="3200" b="1" dirty="0" smtClean="0">
                <a:cs typeface="Times New Roman" pitchFamily="18" charset="0"/>
              </a:rPr>
              <a:t>к управлению транспортным средством являются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заболевания</a:t>
            </a:r>
            <a:r>
              <a:rPr lang="ru-RU" sz="3200" b="1" dirty="0" smtClean="0">
                <a:cs typeface="Times New Roman" pitchFamily="18" charset="0"/>
              </a:rPr>
              <a:t> (состояния), наличие которых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препятствует возможности безопасного управления </a:t>
            </a:r>
            <a:r>
              <a:rPr lang="ru-RU" sz="3200" b="1" dirty="0" smtClean="0">
                <a:cs typeface="Times New Roman" pitchFamily="18" charset="0"/>
              </a:rPr>
              <a:t>транспортным средством определенных категории, назначения и конструктивных характеристик.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5213" y="544919"/>
            <a:ext cx="787872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Обязательное медицинское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освидетельствование </a:t>
            </a:r>
            <a:r>
              <a:rPr lang="ru-RU" sz="3200" b="1" dirty="0" smtClean="0">
                <a:cs typeface="Times New Roman" pitchFamily="18" charset="0"/>
              </a:rPr>
              <a:t>проводится в медицинских организациях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государственной, муниципальной и частной систем </a:t>
            </a:r>
            <a:r>
              <a:rPr lang="ru-RU" sz="3200" b="1" dirty="0" smtClean="0">
                <a:cs typeface="Times New Roman" pitchFamily="18" charset="0"/>
              </a:rPr>
              <a:t>здравоохранения, имеющих лицензию на медицинскую деятельность по оказанию соответствующих услуг (выполнению работ).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473" y="533400"/>
            <a:ext cx="813390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Обследование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врачом-психиатром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, врачом психиатром-наркологом </a:t>
            </a:r>
            <a:r>
              <a:rPr lang="ru-RU" sz="3200" b="1" dirty="0" smtClean="0">
                <a:cs typeface="Times New Roman" pitchFamily="18" charset="0"/>
              </a:rPr>
              <a:t>осуществляется в специализированных медицинских организациях государственной и муниципальной систем здравоохранения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по месту жительства </a:t>
            </a:r>
            <a:r>
              <a:rPr lang="ru-RU" sz="3200" b="1" dirty="0" smtClean="0">
                <a:cs typeface="Times New Roman" pitchFamily="18" charset="0"/>
              </a:rPr>
              <a:t>либо месту пребывания водителя транспортного средства (кандидата в водители транспортного средства).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245" y="541817"/>
            <a:ext cx="8144540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По результатам обязательного медицинского освидетельствования медицинскими организациями выдается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медицинское заключение </a:t>
            </a:r>
            <a:r>
              <a:rPr lang="ru-RU" sz="3200" b="1" dirty="0" smtClean="0">
                <a:cs typeface="Times New Roman" pitchFamily="18" charset="0"/>
              </a:rPr>
              <a:t>о наличии (об отсутствии) у водителей транспортных средств (кандидатов в водители транспортных средств)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противопоказаний, 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показаний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ограничений к управлению транспортными средствами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16" y="566405"/>
            <a:ext cx="809137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Медицинское заключение </a:t>
            </a:r>
            <a:r>
              <a:rPr lang="ru-RU" sz="3200" b="1" dirty="0" smtClean="0">
                <a:cs typeface="Times New Roman" pitchFamily="18" charset="0"/>
              </a:rPr>
              <a:t>о наличии (об отсутствии) у водителей транспортных средств (кандидатов в водители транспортных средств)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противопоказаний,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показаний или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медицинских ограничений к управлению транспортными средствами изготавливается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 двух экземплярах, </a:t>
            </a:r>
            <a:endParaRPr lang="ru-RU" sz="3600" dirty="0">
              <a:solidFill>
                <a:srgbClr val="FFC000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897" y="549127"/>
            <a:ext cx="77830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один из которых остается в выдавшей его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медицинской организации</a:t>
            </a:r>
            <a:r>
              <a:rPr lang="ru-RU" sz="3200" b="1" dirty="0" smtClean="0">
                <a:cs typeface="Times New Roman" pitchFamily="18" charset="0"/>
              </a:rPr>
              <a:t>, а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другой выдается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водителю</a:t>
            </a:r>
            <a:r>
              <a:rPr lang="ru-RU" sz="3200" b="1" dirty="0" smtClean="0">
                <a:cs typeface="Times New Roman" pitchFamily="18" charset="0"/>
              </a:rPr>
              <a:t> транспортного средства (кандидату в водители транспортного средства).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16" y="530300"/>
            <a:ext cx="8976759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В случае выявления у водителя транспортного средства при проведении обязательного периодического медицинского осмотра признаков заболеваний (состояний), являющихся медицинскими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противопоказаниями</a:t>
            </a:r>
            <a:r>
              <a:rPr lang="ru-RU" sz="3200" b="1" dirty="0" smtClean="0">
                <a:cs typeface="Times New Roman" pitchFamily="18" charset="0"/>
              </a:rPr>
              <a:t> либо ранее не выявлявшимися медицинскими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показаниями</a:t>
            </a:r>
            <a:r>
              <a:rPr lang="ru-RU" sz="3200" b="1" dirty="0" smtClean="0">
                <a:cs typeface="Times New Roman" pitchFamily="18" charset="0"/>
              </a:rPr>
              <a:t> или медицинскими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ограничениями</a:t>
            </a:r>
            <a:r>
              <a:rPr lang="ru-RU" sz="3200" b="1" dirty="0" smtClean="0">
                <a:cs typeface="Times New Roman" pitchFamily="18" charset="0"/>
              </a:rPr>
              <a:t> к управлению транспортным средством, водитель транспортного средства направляется на необходимые </a:t>
            </a:r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обследование и лечение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!!!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8344" y="457200"/>
            <a:ext cx="8654903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а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при подтверждении наличия заболеваний </a:t>
            </a:r>
            <a:r>
              <a:rPr lang="ru-RU" sz="3200" b="1" dirty="0" smtClean="0">
                <a:cs typeface="Times New Roman" pitchFamily="18" charset="0"/>
              </a:rPr>
              <a:t>(состояний), являющихся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противопоказаниями,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показаниями или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медицинскими ограничениями к управлению транспортным средством, -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на внеочередное обязательное медицинское освидетельствование. !!!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090" y="546966"/>
            <a:ext cx="829425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  <a:buClr>
                <a:srgbClr val="FF0066"/>
              </a:buClr>
            </a:pPr>
            <a:r>
              <a:rPr lang="ru-RU" sz="3200" b="1" dirty="0" smtClean="0">
                <a:cs typeface="Times New Roman" pitchFamily="18" charset="0"/>
              </a:rPr>
              <a:t>Согласно принятой классификации </a:t>
            </a:r>
            <a:br>
              <a:rPr lang="ru-RU" sz="3200" b="1" dirty="0" smtClean="0">
                <a:cs typeface="Times New Roman" pitchFamily="18" charset="0"/>
              </a:rPr>
            </a:br>
            <a:r>
              <a:rPr lang="ru-RU" sz="3200" b="1" dirty="0" smtClean="0">
                <a:cs typeface="Times New Roman" pitchFamily="18" charset="0"/>
              </a:rPr>
              <a:t>условий труда</a:t>
            </a:r>
          </a:p>
          <a:p>
            <a:pPr>
              <a:spcBef>
                <a:spcPct val="0"/>
              </a:spcBef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 по степени вредности и опасности  </a:t>
            </a:r>
          </a:p>
          <a:p>
            <a:pPr>
              <a:spcBef>
                <a:spcPct val="0"/>
              </a:spcBef>
              <a:buClr>
                <a:srgbClr val="FFC000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производственной среды, </a:t>
            </a:r>
          </a:p>
          <a:p>
            <a:pPr>
              <a:spcBef>
                <a:spcPct val="0"/>
              </a:spcBef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тяжести и напряжённости трудового </a:t>
            </a:r>
          </a:p>
          <a:p>
            <a:pPr>
              <a:spcBef>
                <a:spcPct val="0"/>
              </a:spcBef>
              <a:buClr>
                <a:srgbClr val="FF0066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процесса,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труд водителей  относится к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вредному классу третьей степени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3200" b="1" dirty="0" smtClean="0">
                <a:cs typeface="Times New Roman" pitchFamily="18" charset="0"/>
              </a:rPr>
              <a:t>(чаще класс 3.3)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568" y="537165"/>
            <a:ext cx="8165805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0099"/>
                </a:solidFill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 время проведения необходимых обследования, лечения и внеочередного </a:t>
            </a:r>
            <a:r>
              <a:rPr lang="ru-RU" sz="3200" b="1" dirty="0" smtClean="0">
                <a:cs typeface="Times New Roman" pitchFamily="18" charset="0"/>
              </a:rPr>
              <a:t>обязательного медицинского освидетельствования действие ранее выданного водителю транспортного средства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медицинского заключения приостанавливается, 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245" y="576816"/>
            <a:ext cx="817643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а в случае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подтверждения</a:t>
            </a:r>
            <a:r>
              <a:rPr lang="ru-RU" sz="3200" b="1" dirty="0" smtClean="0">
                <a:cs typeface="Times New Roman" pitchFamily="18" charset="0"/>
              </a:rPr>
              <a:t> наличия у водителя транспортного средства медицинских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противопоказаний</a:t>
            </a:r>
            <a:r>
              <a:rPr lang="ru-RU" sz="3200" b="1" dirty="0" smtClean="0">
                <a:cs typeface="Times New Roman" pitchFamily="18" charset="0"/>
              </a:rPr>
              <a:t> либо ранее не выявлявшихся медицинских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показаний</a:t>
            </a:r>
            <a:r>
              <a:rPr lang="ru-RU" sz="3200" b="1" dirty="0" smtClean="0">
                <a:cs typeface="Times New Roman" pitchFamily="18" charset="0"/>
              </a:rPr>
              <a:t> или медицинских </a:t>
            </a:r>
            <a:r>
              <a:rPr lang="ru-RU" sz="3600" b="1" dirty="0" smtClean="0">
                <a:cs typeface="Times New Roman" pitchFamily="18" charset="0"/>
              </a:rPr>
              <a:t>ограничений</a:t>
            </a:r>
            <a:r>
              <a:rPr lang="ru-RU" sz="3200" b="1" dirty="0" smtClean="0">
                <a:cs typeface="Times New Roman" pitchFamily="18" charset="0"/>
              </a:rPr>
              <a:t> к управлению транспортным средством указанное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медицинское заключение аннулируется,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1077" y="511913"/>
            <a:ext cx="793188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о чем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уведомляются</a:t>
            </a:r>
            <a:r>
              <a:rPr lang="ru-RU" sz="3200" b="1" dirty="0" smtClean="0">
                <a:cs typeface="Times New Roman" pitchFamily="18" charset="0"/>
              </a:rPr>
              <a:t> соответствующие подразделения федерального органа исполнительной власти, осуществляющего функции по выработке и реализации государственной политики и нормативно-правовому регулированию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 сфере внутренних дел (ГИБДД).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0874" y="255181"/>
            <a:ext cx="865490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cs typeface="Times New Roman" pitchFamily="18" charset="0"/>
              </a:rPr>
              <a:t>ПРИКАЗ  МЗ РФ</a:t>
            </a:r>
            <a:endParaRPr lang="ru-RU" sz="2400" dirty="0" smtClean="0"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от 15 июня 2015 г. N 342н</a:t>
            </a:r>
            <a:endParaRPr lang="ru-RU" sz="32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ОБ УТВЕРЖДЕНИИ ПОРЯДКА</a:t>
            </a:r>
            <a:endParaRPr lang="ru-RU" sz="2400" dirty="0" smtClean="0"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НАПРАВЛЕНИЯ НА </a:t>
            </a:r>
            <a:r>
              <a:rPr lang="ru-RU" sz="2400" b="1" dirty="0" smtClean="0">
                <a:solidFill>
                  <a:srgbClr val="FFFF00"/>
                </a:solidFill>
                <a:cs typeface="Times New Roman" pitchFamily="18" charset="0"/>
              </a:rPr>
              <a:t>ВНЕОЧЕРЕДНОЕ</a:t>
            </a:r>
            <a:r>
              <a:rPr lang="ru-RU" sz="2400" b="1" dirty="0" smtClean="0">
                <a:cs typeface="Times New Roman" pitchFamily="18" charset="0"/>
              </a:rPr>
              <a:t> ОБЯЗАТЕЛЬНОЕ МЕДИЦИНСКОЕ ОСВИДЕТЕЛЬСТВОВАНИЕ ВОДИТЕЛЕЙ ТРАНСПОРТНЫХ СРЕДСТВ, А ТАКЖЕ ПОРЯДКА ПРИОСТАНОВЛЕНИЯ ДЕЙСТВИЯ И АННУЛИРОВАНИЯ  МЕДИЦИНСКОГО ЗАКЛЮЧЕНИЯ О НАЛИЧИИ (ОБ ОТСУТСТВИИ) У ВОДИТЕЛЕЙ ТРАНСПОРТНЫХ СРЕДСТВ (КАНДИДАТОВ  ВОДИТЕЛИ ТРАНСПОРТНЫХ СРЕДСТВ) МЕДИЦИНСКИХ ПРОТИВОПОКАЗАНИЙ, МЕДИЦИНСКИХ ПОКАЗАНИЙ ИЛИ  МЕДИЦИНСКИХ ОГРАНИЧЕНИЙ К УПРАВЛЕНИЮ ТРАНСПОРТНЫМИ СРЕДСТВАМИ</a:t>
            </a:r>
            <a:endParaRPr lang="ru-RU" sz="2400" dirty="0" smtClean="0"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cs typeface="Times New Roman" pitchFamily="18" charset="0"/>
              </a:rPr>
              <a:t>Зарегистрирован в Минюсте 15 .10. 2015 г. N 39324</a:t>
            </a:r>
          </a:p>
          <a:p>
            <a:pPr algn="ctr"/>
            <a:r>
              <a:rPr lang="ru-RU" sz="2800" b="1" dirty="0" smtClean="0">
                <a:solidFill>
                  <a:srgbClr val="FFFF00"/>
                </a:solidFill>
                <a:cs typeface="Times New Roman" pitchFamily="18" charset="0"/>
              </a:rPr>
              <a:t>Начало действия документа - 30.10.2015</a:t>
            </a:r>
          </a:p>
        </p:txBody>
      </p:sp>
      <p:pic>
        <p:nvPicPr>
          <p:cNvPr id="5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5423" y="584791"/>
            <a:ext cx="7889358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Перечни</a:t>
            </a:r>
            <a:r>
              <a:rPr lang="ru-RU" sz="3200" b="1" dirty="0" smtClean="0">
                <a:cs typeface="Times New Roman" pitchFamily="18" charset="0"/>
              </a:rPr>
              <a:t> медицинских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противопоказаний</a:t>
            </a:r>
            <a:r>
              <a:rPr lang="ru-RU" sz="3200" b="1" dirty="0" smtClean="0">
                <a:cs typeface="Times New Roman" pitchFamily="18" charset="0"/>
              </a:rPr>
              <a:t>, медицинских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показаний</a:t>
            </a:r>
            <a:r>
              <a:rPr lang="ru-RU" sz="3200" b="1" dirty="0" smtClean="0">
                <a:cs typeface="Times New Roman" pitchFamily="18" charset="0"/>
              </a:rPr>
              <a:t> и медицинских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6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ограничений </a:t>
            </a:r>
            <a:r>
              <a:rPr lang="ru-RU" sz="3200" b="1" dirty="0" smtClean="0">
                <a:cs typeface="Times New Roman" pitchFamily="18" charset="0"/>
              </a:rPr>
              <a:t>к управлению транспортными средствами установлены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Правительством Российской </a:t>
            </a:r>
            <a:r>
              <a:rPr lang="ru-RU" sz="3600" b="1" dirty="0" err="1" smtClean="0">
                <a:solidFill>
                  <a:srgbClr val="FFFF00"/>
                </a:solidFill>
                <a:cs typeface="Times New Roman" pitchFamily="18" charset="0"/>
              </a:rPr>
              <a:t>Федерацииот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29.12.2014 г. № 1604.</a:t>
            </a:r>
            <a:endParaRPr lang="ru-RU" sz="360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5814" y="191387"/>
            <a:ext cx="8878186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пункт 1 статьи 28:</a:t>
            </a:r>
          </a:p>
          <a:p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1. Основаниями прекращения действия права на управление транспортными средствами являются: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выявленное в результате обязательного медицинского освидетельствования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 наличие медицинских противопоказаний</a:t>
            </a:r>
          </a:p>
          <a:p>
            <a:pPr>
              <a:buClr>
                <a:schemeClr val="tx1"/>
              </a:buCl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ru-RU" sz="2800" b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или ранее не выявлявшихся медицинских ограничений к управлению транспортными средствами в зависимости от их категорий, назначения и конструктивных характеристик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истечение срока действия водительского удостоверения;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>
                    <a:lumMod val="95000"/>
                  </a:schemeClr>
                </a:solidFill>
                <a:cs typeface="Times New Roman" pitchFamily="18" charset="0"/>
              </a:rPr>
              <a:t>лишение права на управление транспортными средствами.</a:t>
            </a:r>
            <a:endParaRPr lang="ru-RU" sz="2800" dirty="0">
              <a:solidFill>
                <a:schemeClr val="tx1">
                  <a:lumMod val="95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075" y="523210"/>
            <a:ext cx="844225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cs typeface="Times New Roman" pitchFamily="18" charset="0"/>
              </a:rPr>
              <a:t> Для решения вопроса о механизме </a:t>
            </a:r>
            <a:r>
              <a:rPr lang="ru-RU" sz="3600" b="1" u="sng" dirty="0" smtClean="0">
                <a:solidFill>
                  <a:srgbClr val="FFFF00"/>
                </a:solidFill>
                <a:cs typeface="Times New Roman" pitchFamily="18" charset="0"/>
              </a:rPr>
              <a:t>контроля</a:t>
            </a:r>
            <a:r>
              <a:rPr lang="ru-RU" sz="2800" b="1" u="sng" dirty="0" smtClean="0"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за прохождением обязательного медицинского освидетельствования кандидатов в водители и водителей транспортных средств предлагается внести изменения в действующие Правила дорожного движения, обязывающие водителей транспортных средств </a:t>
            </a:r>
            <a:r>
              <a:rPr lang="ru-RU" sz="3200" b="1" u="sng" dirty="0" smtClean="0">
                <a:solidFill>
                  <a:srgbClr val="FFFF00"/>
                </a:solidFill>
                <a:cs typeface="Times New Roman" pitchFamily="18" charset="0"/>
              </a:rPr>
              <a:t>иметь при себе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и по требованию сотрудников полиции предъявлять для проверки </a:t>
            </a:r>
            <a:r>
              <a:rPr lang="ru-RU" sz="3200" b="1" u="sng" dirty="0" smtClean="0">
                <a:solidFill>
                  <a:srgbClr val="FFFF00"/>
                </a:solidFill>
                <a:cs typeface="Times New Roman" pitchFamily="18" charset="0"/>
              </a:rPr>
              <a:t>медицинское заключение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lang="ru-RU" sz="2800" b="1" dirty="0" smtClean="0">
                <a:cs typeface="Times New Roman" pitchFamily="18" charset="0"/>
              </a:rPr>
              <a:t>о наличии (отсутствии) медицинских противопоказаний или медицинских ограничений к управлению транспортными средствами.</a:t>
            </a:r>
            <a:endParaRPr lang="ru-RU" sz="2800" dirty="0">
              <a:cs typeface="Times New Roman" pitchFamily="18" charset="0"/>
            </a:endParaRP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0995" y="691116"/>
            <a:ext cx="810201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cs typeface="Times New Roman" pitchFamily="18" charset="0"/>
              </a:rPr>
              <a:t>Приказ Минтранса </a:t>
            </a:r>
          </a:p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20 августа 2004г. № 15</a:t>
            </a:r>
          </a:p>
          <a:p>
            <a:pPr algn="ctr"/>
            <a:r>
              <a:rPr lang="ru-RU" sz="3200" b="1" dirty="0" smtClean="0">
                <a:cs typeface="Times New Roman" pitchFamily="18" charset="0"/>
              </a:rPr>
              <a:t>«Положение  об особенностях режима рабочего времени  и времени отдыха водителей автомобилей»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3647" y="574158"/>
            <a:ext cx="774050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/>
            <a:r>
              <a:rPr lang="ru-RU" sz="2800" b="1" dirty="0" smtClean="0">
                <a:cs typeface="Times New Roman" pitchFamily="18" charset="0"/>
              </a:rPr>
              <a:t>МИНИСТЕРСТВО ТРАНСПОРТА РФ</a:t>
            </a:r>
            <a:endParaRPr lang="ru-RU" sz="2800" dirty="0" smtClean="0">
              <a:cs typeface="Times New Roman" pitchFamily="18" charset="0"/>
            </a:endParaRPr>
          </a:p>
          <a:p>
            <a:pPr algn="ctr" eaLnBrk="0" hangingPunct="0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ПРИКАЗ</a:t>
            </a:r>
            <a:endParaRPr lang="ru-RU" sz="36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 eaLnBrk="0" hangingPunct="0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24 декабря 2013 г. N 484</a:t>
            </a:r>
            <a:endParaRPr lang="ru-RU" sz="3600" dirty="0" smtClean="0">
              <a:solidFill>
                <a:srgbClr val="FFFF00"/>
              </a:solidFill>
              <a:cs typeface="Times New Roman" pitchFamily="18" charset="0"/>
            </a:endParaRPr>
          </a:p>
          <a:p>
            <a:pPr algn="ctr" eaLnBrk="0" hangingPunct="0"/>
            <a:r>
              <a:rPr lang="ru-RU" sz="2800" b="1" dirty="0" smtClean="0">
                <a:cs typeface="Times New Roman" pitchFamily="18" charset="0"/>
              </a:rPr>
              <a:t>О ВНЕСЕНИИ ИЗМЕНЕНИЙ</a:t>
            </a:r>
            <a:endParaRPr lang="ru-RU" sz="2800" dirty="0" smtClean="0">
              <a:cs typeface="Times New Roman" pitchFamily="18" charset="0"/>
            </a:endParaRPr>
          </a:p>
          <a:p>
            <a:pPr algn="ctr" eaLnBrk="0" hangingPunct="0"/>
            <a:r>
              <a:rPr lang="ru-RU" sz="2800" b="1" dirty="0" smtClean="0">
                <a:cs typeface="Times New Roman" pitchFamily="18" charset="0"/>
              </a:rPr>
              <a:t>В ПОЛОЖЕНИЕ ОБ ОСОБЕННОСТЯХ РЕЖИМА РАБОЧЕГО ВРЕМЕНИ</a:t>
            </a:r>
            <a:endParaRPr lang="ru-RU" sz="2800" dirty="0" smtClean="0">
              <a:cs typeface="Times New Roman" pitchFamily="18" charset="0"/>
            </a:endParaRPr>
          </a:p>
          <a:p>
            <a:pPr algn="ctr" eaLnBrk="0" hangingPunct="0"/>
            <a:r>
              <a:rPr lang="ru-RU" sz="2800" b="1" dirty="0" smtClean="0">
                <a:cs typeface="Times New Roman" pitchFamily="18" charset="0"/>
              </a:rPr>
              <a:t>И ВРЕМЕНИ ОТДЫХА ВОДИТЕЛЕЙ АВТОМОБИЛЕЙ, УТВЕРЖДЕННОЕ</a:t>
            </a:r>
            <a:endParaRPr lang="ru-RU" sz="2800" dirty="0" smtClean="0">
              <a:cs typeface="Times New Roman" pitchFamily="18" charset="0"/>
            </a:endParaRPr>
          </a:p>
          <a:p>
            <a:pPr algn="ctr" eaLnBrk="0" hangingPunct="0"/>
            <a:r>
              <a:rPr lang="ru-RU" sz="2800" b="1" dirty="0" smtClean="0">
                <a:cs typeface="Times New Roman" pitchFamily="18" charset="0"/>
              </a:rPr>
              <a:t>ПРИКАЗОМ МИНИСТЕРСТВА ТРАНСПОРТА РОССИЙСКОЙ ФЕДЕРАЦИИ</a:t>
            </a:r>
            <a:endParaRPr lang="ru-RU" sz="2800" dirty="0" smtClean="0">
              <a:cs typeface="Times New Roman" pitchFamily="18" charset="0"/>
            </a:endParaRPr>
          </a:p>
          <a:p>
            <a:pPr algn="ctr" eaLnBrk="0" hangingPunct="0"/>
            <a:r>
              <a:rPr lang="ru-RU" sz="2800" b="1" dirty="0" smtClean="0">
                <a:cs typeface="Times New Roman" pitchFamily="18" charset="0"/>
              </a:rPr>
              <a:t>ОТ 20 АВГУСТА 2004 Г. N 15</a:t>
            </a:r>
            <a:endParaRPr lang="ru-RU" sz="2800" dirty="0" smtClean="0">
              <a:cs typeface="Times New Roman" pitchFamily="18" charset="0"/>
            </a:endParaRPr>
          </a:p>
          <a:p>
            <a:pPr algn="ctr" eaLnBrk="0" hangingPunct="0"/>
            <a:r>
              <a:rPr lang="ru-RU" sz="2800" b="1" dirty="0" smtClean="0">
                <a:cs typeface="Times New Roman" pitchFamily="18" charset="0"/>
              </a:rPr>
              <a:t>Зарегистрировано в Минюсте России 10 июня 2014 г. N 32636</a:t>
            </a:r>
          </a:p>
        </p:txBody>
      </p:sp>
      <p:pic>
        <p:nvPicPr>
          <p:cNvPr id="3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16" y="554444"/>
            <a:ext cx="839972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Ответственность</a:t>
            </a:r>
          </a:p>
          <a:p>
            <a:r>
              <a:rPr lang="ru-RU" sz="3200" b="1" dirty="0" smtClean="0">
                <a:cs typeface="Times New Roman" pitchFamily="18" charset="0"/>
              </a:rPr>
              <a:t>     Все требования к мероприятиям, связанным с медицинскими осмотрами, содержатся в нормах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Трудового Кодекса РФ </a:t>
            </a:r>
            <a:r>
              <a:rPr lang="ru-RU" sz="3200" b="1" dirty="0" smtClean="0">
                <a:cs typeface="Times New Roman" pitchFamily="18" charset="0"/>
              </a:rPr>
              <a:t>(ст. 213 и некоторых других), Федеральных законах, а ответственность за их исполнение лежит в области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административного и 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уголовного законодательства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548" y="504825"/>
            <a:ext cx="7850909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 </a:t>
            </a:r>
            <a:r>
              <a:rPr lang="ru-RU" sz="3200" b="1" dirty="0" smtClean="0">
                <a:cs typeface="Times New Roman" pitchFamily="18" charset="0"/>
              </a:rPr>
              <a:t>Ведущий неблагоприятный фактор  на всех  видах  транспорта   -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высокое нервно-эмоциональное напряжение</a:t>
            </a:r>
            <a:r>
              <a:rPr lang="ru-RU" sz="3200" b="1" dirty="0" smtClean="0">
                <a:cs typeface="Times New Roman" pitchFamily="18" charset="0"/>
              </a:rPr>
              <a:t>, которое определяется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количеством  и качеством поступающей информации,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ответственностью,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внезапным наступлением критических ситуаций</a:t>
            </a:r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и т.д.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011" y="563526"/>
            <a:ext cx="8027581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12.38 ФЗ № 196-ФЗ. </a:t>
            </a:r>
          </a:p>
          <a:p>
            <a:r>
              <a:rPr lang="ru-RU" sz="3200" b="1" dirty="0" smtClean="0">
                <a:cs typeface="Times New Roman" pitchFamily="18" charset="0"/>
              </a:rPr>
              <a:t>Нарушение порядка проведения обязательного медицинского освидетельствования кандидатов в водители и водителей транспортных средств.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5.27 </a:t>
            </a:r>
            <a:r>
              <a:rPr lang="ru-RU" sz="3600" b="1" dirty="0" err="1" smtClean="0">
                <a:solidFill>
                  <a:srgbClr val="FFFF00"/>
                </a:solidFill>
                <a:cs typeface="Times New Roman" pitchFamily="18" charset="0"/>
              </a:rPr>
              <a:t>КоАП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 РФ – </a:t>
            </a:r>
          </a:p>
          <a:p>
            <a:r>
              <a:rPr lang="ru-RU" sz="3200" b="1" dirty="0" smtClean="0">
                <a:cs typeface="Times New Roman" pitchFamily="18" charset="0"/>
              </a:rPr>
              <a:t>Нарушение законодательства о труде и об охране…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860" y="541817"/>
            <a:ext cx="824023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Статья 11.32. ФЗ № 437 ФЗ </a:t>
            </a:r>
          </a:p>
          <a:p>
            <a:r>
              <a:rPr lang="ru-RU" sz="3200" b="1" dirty="0" smtClean="0">
                <a:cs typeface="Times New Roman" pitchFamily="18" charset="0"/>
              </a:rPr>
              <a:t>Нарушение установленного порядка проведения обязательного медицинского освидетельствования водителей транспортных средств (кандидатов в водители транспортных средств) либо обязательных предварительных, периодических, предрейсовых или послерейсовых медицинских осмотров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019" y="504825"/>
            <a:ext cx="873996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влечет наложение </a:t>
            </a:r>
            <a:r>
              <a:rPr lang="ru-RU" sz="3600" b="1" dirty="0" smtClean="0">
                <a:solidFill>
                  <a:srgbClr val="FFC000"/>
                </a:solidFill>
                <a:cs typeface="Times New Roman" pitchFamily="18" charset="0"/>
              </a:rPr>
              <a:t>административного штрафа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 граждан </a:t>
            </a:r>
            <a:r>
              <a:rPr lang="ru-RU" sz="3200" b="1" dirty="0" smtClean="0">
                <a:cs typeface="Times New Roman" pitchFamily="18" charset="0"/>
              </a:rPr>
              <a:t>в размере </a:t>
            </a:r>
          </a:p>
          <a:p>
            <a:pPr>
              <a:buClr>
                <a:srgbClr val="FFC000"/>
              </a:buClr>
            </a:pP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от одной тысячи до полутора тысяч рублей;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 должностных лиц </a:t>
            </a:r>
            <a:r>
              <a:rPr lang="ru-RU" sz="3200" b="1" dirty="0" smtClean="0">
                <a:cs typeface="Times New Roman" pitchFamily="18" charset="0"/>
              </a:rPr>
              <a:t>– </a:t>
            </a:r>
          </a:p>
          <a:p>
            <a:pPr>
              <a:buClr>
                <a:srgbClr val="FFC000"/>
              </a:buClr>
            </a:pP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от двух тысяч до трех тысяч рублей;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на юридических лиц </a:t>
            </a:r>
            <a:r>
              <a:rPr lang="ru-RU" sz="3200" b="1" dirty="0" smtClean="0">
                <a:cs typeface="Times New Roman" pitchFamily="18" charset="0"/>
              </a:rPr>
              <a:t>– </a:t>
            </a:r>
          </a:p>
          <a:p>
            <a:r>
              <a:rPr lang="ru-RU" sz="3200" b="1" dirty="0" smtClean="0">
                <a:cs typeface="Times New Roman" pitchFamily="18" charset="0"/>
              </a:rPr>
              <a:t>от тридцати тысяч до пятидесяти тысяч рублей.</a:t>
            </a:r>
            <a:endParaRPr lang="ru-RU" sz="3200" dirty="0" smtClean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473" y="552450"/>
            <a:ext cx="8176437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Принудить водителя к прохождению медосмотра медорганизация, конечно же, не может. Но в этом случае она обязана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отстранить водителя от работы </a:t>
            </a:r>
          </a:p>
          <a:p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(ст. 76 Трудового кодекса РФ). </a:t>
            </a:r>
          </a:p>
          <a:p>
            <a:r>
              <a:rPr lang="ru-RU" sz="3200" b="1" dirty="0" smtClean="0">
                <a:cs typeface="Times New Roman" pitchFamily="18" charset="0"/>
              </a:rPr>
              <a:t>Отказ или уклонение водителя от прохождения медосмотра без уважительных причин могут быть отнесены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к нарушениям трудовой дисциплины.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846" y="559980"/>
            <a:ext cx="816580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Заключение с сотрудником трудового договора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без проведения обязательного предварительного </a:t>
            </a:r>
            <a:r>
              <a:rPr lang="ru-RU" sz="3200" b="1" dirty="0" smtClean="0">
                <a:cs typeface="Times New Roman" pitchFamily="18" charset="0"/>
              </a:rPr>
              <a:t>медицинского осмотра является нарушением законодательства о труде и об охране труда. Данный проступок влечет наложение административного штрафа </a:t>
            </a:r>
          </a:p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(ч. 1 ст. 5.27 </a:t>
            </a:r>
            <a:r>
              <a:rPr lang="ru-RU" sz="3600" b="1" dirty="0" err="1" smtClean="0">
                <a:solidFill>
                  <a:srgbClr val="FF99FF"/>
                </a:solidFill>
                <a:cs typeface="Times New Roman" pitchFamily="18" charset="0"/>
              </a:rPr>
              <a:t>КоАП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 РФ):</a:t>
            </a:r>
            <a:r>
              <a:rPr lang="ru-RU" sz="3600" dirty="0" smtClean="0">
                <a:solidFill>
                  <a:srgbClr val="FF99FF"/>
                </a:solidFill>
                <a:cs typeface="Times New Roman" pitchFamily="18" charset="0"/>
              </a:rPr>
              <a:t>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5245" y="544476"/>
            <a:ext cx="8240233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на должностных лиц </a:t>
            </a:r>
            <a:r>
              <a:rPr lang="ru-RU" sz="3200" b="1" dirty="0" smtClean="0">
                <a:cs typeface="Times New Roman" pitchFamily="18" charset="0"/>
              </a:rPr>
              <a:t>– от 1000 руб. до 5000 руб.;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на индивидуальных предпринимателей </a:t>
            </a:r>
            <a:r>
              <a:rPr lang="ru-RU" sz="3200" b="1" dirty="0" smtClean="0">
                <a:cs typeface="Times New Roman" pitchFamily="18" charset="0"/>
              </a:rPr>
              <a:t>– от 1000 руб. до 5000 руб. или административное приостановление деятельности на срок до 90 суток;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cs typeface="Times New Roman" pitchFamily="18" charset="0"/>
              </a:rPr>
              <a:t>на юридических лиц </a:t>
            </a:r>
            <a:r>
              <a:rPr lang="ru-RU" sz="3200" b="1" dirty="0" smtClean="0">
                <a:cs typeface="Times New Roman" pitchFamily="18" charset="0"/>
              </a:rPr>
              <a:t>– от 30 000 руб. </a:t>
            </a:r>
          </a:p>
          <a:p>
            <a:pPr>
              <a:buClr>
                <a:srgbClr val="FFC000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до 50 000 руб. или административное приостановление деятельности на срок до 90 суток. </a:t>
            </a: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890" y="541595"/>
            <a:ext cx="8578259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cs typeface="Times New Roman" pitchFamily="18" charset="0"/>
              </a:rPr>
              <a:t> В свою очередь нарушение законодательства о труде должностными лицами, ранее подвергнутыми административному наказанию за аналогичный проступок, наказывается </a:t>
            </a:r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дисквалификацией на срок 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от одного года до трех лет </a:t>
            </a:r>
          </a:p>
          <a:p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(ч. 2 ст. 5.27 </a:t>
            </a:r>
            <a:r>
              <a:rPr lang="ru-RU" sz="3600" b="1" dirty="0" err="1" smtClean="0">
                <a:solidFill>
                  <a:srgbClr val="FF99FF"/>
                </a:solidFill>
                <a:cs typeface="Times New Roman" pitchFamily="18" charset="0"/>
              </a:rPr>
              <a:t>КоАП</a:t>
            </a:r>
            <a:r>
              <a:rPr lang="ru-RU" sz="3600" b="1" dirty="0" smtClean="0">
                <a:solidFill>
                  <a:srgbClr val="FF99FF"/>
                </a:solidFill>
                <a:cs typeface="Times New Roman" pitchFamily="18" charset="0"/>
              </a:rPr>
              <a:t> РФ). </a:t>
            </a:r>
            <a:endParaRPr lang="ru-RU" sz="3600" dirty="0">
              <a:solidFill>
                <a:srgbClr val="FF99FF"/>
              </a:solidFill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0995" y="446567"/>
            <a:ext cx="8091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3" name="Picture 10" descr="133940742610699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31913" y="549275"/>
            <a:ext cx="6911975" cy="388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331913" y="5082363"/>
            <a:ext cx="6911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30314" y="4499195"/>
            <a:ext cx="6715171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Изображение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9857" y="539173"/>
            <a:ext cx="8118763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3300"/>
                </a:solidFill>
              </a:rPr>
              <a:t> </a:t>
            </a:r>
            <a:r>
              <a:rPr lang="ru-RU" sz="3200" b="1" dirty="0" smtClean="0">
                <a:cs typeface="Times New Roman" pitchFamily="18" charset="0"/>
              </a:rPr>
              <a:t>Специфические условия трудовой деятельности водителей, особенно</a:t>
            </a:r>
          </a:p>
          <a:p>
            <a:r>
              <a:rPr lang="ru-RU" sz="3600" b="1" dirty="0" smtClean="0">
                <a:solidFill>
                  <a:srgbClr val="FFFF00"/>
                </a:solidFill>
                <a:cs typeface="Times New Roman" pitchFamily="18" charset="0"/>
              </a:rPr>
              <a:t>высокие нервно-психические нагрузки </a:t>
            </a:r>
            <a:r>
              <a:rPr lang="ru-RU" sz="3200" b="1" dirty="0" smtClean="0">
                <a:cs typeface="Times New Roman" pitchFamily="18" charset="0"/>
              </a:rPr>
              <a:t>значительно снижают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продолжительность трудоспособного возраста, </a:t>
            </a:r>
          </a:p>
          <a:p>
            <a:pPr>
              <a:buClr>
                <a:srgbClr val="FFC000"/>
              </a:buClr>
              <a:buFont typeface="Wingdings" pitchFamily="2" charset="2"/>
              <a:buChar char="§"/>
            </a:pPr>
            <a:r>
              <a:rPr lang="ru-RU" sz="3200" b="1" dirty="0" smtClean="0">
                <a:cs typeface="Times New Roman" pitchFamily="18" charset="0"/>
              </a:rPr>
              <a:t> способствуют развитию</a:t>
            </a:r>
          </a:p>
          <a:p>
            <a:pPr>
              <a:buClr>
                <a:srgbClr val="FF0066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- </a:t>
            </a:r>
            <a:r>
              <a:rPr lang="ru-RU" sz="3200" b="1" dirty="0" smtClean="0">
                <a:solidFill>
                  <a:srgbClr val="FFC000"/>
                </a:solidFill>
                <a:cs typeface="Times New Roman" pitchFamily="18" charset="0"/>
              </a:rPr>
              <a:t>профессиональных и </a:t>
            </a:r>
          </a:p>
          <a:p>
            <a:pPr>
              <a:buClr>
                <a:srgbClr val="FF0066"/>
              </a:buClr>
              <a:buFont typeface="Wingdings" pitchFamily="2" charset="2"/>
              <a:buNone/>
            </a:pPr>
            <a:r>
              <a:rPr lang="ru-RU" sz="3200" b="1" dirty="0" smtClean="0">
                <a:cs typeface="Times New Roman" pitchFamily="18" charset="0"/>
              </a:rPr>
              <a:t>- </a:t>
            </a:r>
            <a:r>
              <a:rPr lang="ru-RU" sz="3200" b="1" dirty="0" smtClean="0">
                <a:solidFill>
                  <a:srgbClr val="FF99FF"/>
                </a:solidFill>
                <a:cs typeface="Times New Roman" pitchFamily="18" charset="0"/>
              </a:rPr>
              <a:t>производственно обусловленных заболеваний</a:t>
            </a:r>
            <a:r>
              <a:rPr lang="ru-RU" sz="3200" b="1" dirty="0" smtClean="0">
                <a:cs typeface="Times New Roman" pitchFamily="18" charset="0"/>
              </a:rPr>
              <a:t>.</a:t>
            </a:r>
            <a:endParaRPr lang="ru-RU" sz="3200" dirty="0">
              <a:cs typeface="Times New Roman" pitchFamily="18" charset="0"/>
            </a:endParaRPr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2965" y="5897714"/>
            <a:ext cx="756759" cy="798022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577</TotalTime>
  <Words>2853</Words>
  <Application>Microsoft Office PowerPoint</Application>
  <PresentationFormat>Экран (4:3)</PresentationFormat>
  <Paragraphs>384</Paragraphs>
  <Slides>87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87</vt:i4>
      </vt:variant>
    </vt:vector>
  </HeadingPairs>
  <TitlesOfParts>
    <vt:vector size="88" baseType="lpstr">
      <vt:lpstr>Небеса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КЗ</cp:lastModifiedBy>
  <cp:revision>128</cp:revision>
  <dcterms:created xsi:type="dcterms:W3CDTF">2016-01-11T13:20:32Z</dcterms:created>
  <dcterms:modified xsi:type="dcterms:W3CDTF">2016-04-19T02:22:00Z</dcterms:modified>
</cp:coreProperties>
</file>